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theme/themeOverride2.xml" ContentType="application/vnd.openxmlformats-officedocument.themeOverride+xml"/>
  <Override PartName="/ppt/charts/chart29.xml" ContentType="application/vnd.openxmlformats-officedocument.drawingml.chart+xml"/>
  <Override PartName="/ppt/drawings/drawing17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0.xml" ContentType="application/vnd.openxmlformats-officedocument.drawingml.chart+xml"/>
  <Override PartName="/ppt/theme/themeOverride3.xml" ContentType="application/vnd.openxmlformats-officedocument.themeOverride+xml"/>
  <Override PartName="/ppt/drawings/drawing1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1.xml" ContentType="application/vnd.openxmlformats-officedocument.drawingml.chart+xml"/>
  <Override PartName="/ppt/theme/themeOverride4.xml" ContentType="application/vnd.openxmlformats-officedocument.themeOverride+xml"/>
  <Override PartName="/ppt/drawings/drawing19.xml" ContentType="application/vnd.openxmlformats-officedocument.drawingml.chartshapes+xml"/>
  <Override PartName="/ppt/charts/chart32.xml" ContentType="application/vnd.openxmlformats-officedocument.drawingml.chart+xml"/>
  <Override PartName="/ppt/theme/themeOverride5.xml" ContentType="application/vnd.openxmlformats-officedocument.themeOverride+xml"/>
  <Override PartName="/ppt/charts/chart33.xml" ContentType="application/vnd.openxmlformats-officedocument.drawingml.chart+xml"/>
  <Override PartName="/ppt/theme/themeOverride6.xml" ContentType="application/vnd.openxmlformats-officedocument.themeOverride+xml"/>
  <Override PartName="/ppt/charts/chart34.xml" ContentType="application/vnd.openxmlformats-officedocument.drawingml.chart+xml"/>
  <Override PartName="/ppt/theme/themeOverride7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5.xml" ContentType="application/vnd.openxmlformats-officedocument.drawingml.chart+xml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drawings/drawing20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8.xml" ContentType="application/vnd.openxmlformats-officedocument.drawingml.chart+xml"/>
  <Override PartName="/ppt/theme/themeOverride11.xml" ContentType="application/vnd.openxmlformats-officedocument.themeOverride+xml"/>
  <Override PartName="/ppt/charts/chart39.xml" ContentType="application/vnd.openxmlformats-officedocument.drawingml.chart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40.xml" ContentType="application/vnd.openxmlformats-officedocument.drawingml.chart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theme/themeOverride14.xml" ContentType="application/vnd.openxmlformats-officedocument.themeOverride+xml"/>
  <Override PartName="/ppt/drawings/drawing21.xml" ContentType="application/vnd.openxmlformats-officedocument.drawingml.chartshapes+xml"/>
  <Override PartName="/ppt/charts/chart42.xml" ContentType="application/vnd.openxmlformats-officedocument.drawingml.chart+xml"/>
  <Override PartName="/ppt/theme/themeOverride15.xml" ContentType="application/vnd.openxmlformats-officedocument.themeOverride+xml"/>
  <Override PartName="/ppt/charts/chart43.xml" ContentType="application/vnd.openxmlformats-officedocument.drawingml.chart+xml"/>
  <Override PartName="/ppt/theme/themeOverride16.xml" ContentType="application/vnd.openxmlformats-officedocument.themeOverride+xml"/>
  <Override PartName="/ppt/charts/chart4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5.xml" ContentType="application/vnd.openxmlformats-officedocument.drawingml.chart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charts/chart46.xml" ContentType="application/vnd.openxmlformats-officedocument.drawingml.chart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charts/chart47.xml" ContentType="application/vnd.openxmlformats-officedocument.drawingml.chart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214" r:id="rId1"/>
    <p:sldMasterId id="2147488236" r:id="rId2"/>
    <p:sldMasterId id="2147488259" r:id="rId3"/>
    <p:sldMasterId id="2147488348" r:id="rId4"/>
    <p:sldMasterId id="2147488359" r:id="rId5"/>
  </p:sldMasterIdLst>
  <p:notesMasterIdLst>
    <p:notesMasterId r:id="rId97"/>
  </p:notesMasterIdLst>
  <p:handoutMasterIdLst>
    <p:handoutMasterId r:id="rId98"/>
  </p:handoutMasterIdLst>
  <p:sldIdLst>
    <p:sldId id="1264" r:id="rId6"/>
    <p:sldId id="1265" r:id="rId7"/>
    <p:sldId id="1260" r:id="rId8"/>
    <p:sldId id="1261" r:id="rId9"/>
    <p:sldId id="1262" r:id="rId10"/>
    <p:sldId id="1267" r:id="rId11"/>
    <p:sldId id="1271" r:id="rId12"/>
    <p:sldId id="1391" r:id="rId13"/>
    <p:sldId id="1269" r:id="rId14"/>
    <p:sldId id="1242" r:id="rId15"/>
    <p:sldId id="1347" r:id="rId16"/>
    <p:sldId id="1348" r:id="rId17"/>
    <p:sldId id="1349" r:id="rId18"/>
    <p:sldId id="1276" r:id="rId19"/>
    <p:sldId id="1350" r:id="rId20"/>
    <p:sldId id="1278" r:id="rId21"/>
    <p:sldId id="1280" r:id="rId22"/>
    <p:sldId id="1320" r:id="rId23"/>
    <p:sldId id="1281" r:id="rId24"/>
    <p:sldId id="1351" r:id="rId25"/>
    <p:sldId id="1352" r:id="rId26"/>
    <p:sldId id="1353" r:id="rId27"/>
    <p:sldId id="1403" r:id="rId28"/>
    <p:sldId id="1259" r:id="rId29"/>
    <p:sldId id="1404" r:id="rId30"/>
    <p:sldId id="1401" r:id="rId31"/>
    <p:sldId id="1405" r:id="rId32"/>
    <p:sldId id="1406" r:id="rId33"/>
    <p:sldId id="1356" r:id="rId34"/>
    <p:sldId id="1357" r:id="rId35"/>
    <p:sldId id="1407" r:id="rId36"/>
    <p:sldId id="1408" r:id="rId37"/>
    <p:sldId id="1409" r:id="rId38"/>
    <p:sldId id="1410" r:id="rId39"/>
    <p:sldId id="1411" r:id="rId40"/>
    <p:sldId id="1412" r:id="rId41"/>
    <p:sldId id="1413" r:id="rId42"/>
    <p:sldId id="1414" r:id="rId43"/>
    <p:sldId id="1415" r:id="rId44"/>
    <p:sldId id="1416" r:id="rId45"/>
    <p:sldId id="1417" r:id="rId46"/>
    <p:sldId id="1418" r:id="rId47"/>
    <p:sldId id="1419" r:id="rId48"/>
    <p:sldId id="1420" r:id="rId49"/>
    <p:sldId id="1289" r:id="rId50"/>
    <p:sldId id="1421" r:id="rId51"/>
    <p:sldId id="1422" r:id="rId52"/>
    <p:sldId id="1423" r:id="rId53"/>
    <p:sldId id="1424" r:id="rId54"/>
    <p:sldId id="1425" r:id="rId55"/>
    <p:sldId id="1426" r:id="rId56"/>
    <p:sldId id="1427" r:id="rId57"/>
    <p:sldId id="1376" r:id="rId58"/>
    <p:sldId id="1393" r:id="rId59"/>
    <p:sldId id="1428" r:id="rId60"/>
    <p:sldId id="1429" r:id="rId61"/>
    <p:sldId id="1430" r:id="rId62"/>
    <p:sldId id="1431" r:id="rId63"/>
    <p:sldId id="1432" r:id="rId64"/>
    <p:sldId id="1433" r:id="rId65"/>
    <p:sldId id="1434" r:id="rId66"/>
    <p:sldId id="1435" r:id="rId67"/>
    <p:sldId id="1436" r:id="rId68"/>
    <p:sldId id="1437" r:id="rId69"/>
    <p:sldId id="1438" r:id="rId70"/>
    <p:sldId id="1439" r:id="rId71"/>
    <p:sldId id="1255" r:id="rId72"/>
    <p:sldId id="1337" r:id="rId73"/>
    <p:sldId id="1383" r:id="rId74"/>
    <p:sldId id="1338" r:id="rId75"/>
    <p:sldId id="1339" r:id="rId76"/>
    <p:sldId id="1384" r:id="rId77"/>
    <p:sldId id="1340" r:id="rId78"/>
    <p:sldId id="1385" r:id="rId79"/>
    <p:sldId id="1341" r:id="rId80"/>
    <p:sldId id="1343" r:id="rId81"/>
    <p:sldId id="1344" r:id="rId82"/>
    <p:sldId id="1311" r:id="rId83"/>
    <p:sldId id="1386" r:id="rId84"/>
    <p:sldId id="1387" r:id="rId85"/>
    <p:sldId id="1389" r:id="rId86"/>
    <p:sldId id="1256" r:id="rId87"/>
    <p:sldId id="1312" r:id="rId88"/>
    <p:sldId id="1313" r:id="rId89"/>
    <p:sldId id="1314" r:id="rId90"/>
    <p:sldId id="1390" r:id="rId91"/>
    <p:sldId id="1315" r:id="rId92"/>
    <p:sldId id="1316" r:id="rId93"/>
    <p:sldId id="1440" r:id="rId94"/>
    <p:sldId id="1318" r:id="rId95"/>
    <p:sldId id="1319" r:id="rId9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FAE"/>
    <a:srgbClr val="E3E7F9"/>
    <a:srgbClr val="919AF3"/>
    <a:srgbClr val="5563ED"/>
    <a:srgbClr val="A9B6ED"/>
    <a:srgbClr val="D9DCFB"/>
    <a:srgbClr val="3150D3"/>
    <a:srgbClr val="7B86F1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7" autoAdjust="0"/>
    <p:restoredTop sz="98888" autoAdjust="0"/>
  </p:normalViewPr>
  <p:slideViewPr>
    <p:cSldViewPr>
      <p:cViewPr varScale="1">
        <p:scale>
          <a:sx n="112" d="100"/>
          <a:sy n="112" d="100"/>
        </p:scale>
        <p:origin x="11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78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4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5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6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1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5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6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7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8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6907580542989"/>
          <c:y val="7.1012070120109641E-2"/>
          <c:w val="0.8930836065053519"/>
          <c:h val="0.6675579635630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ФОТ, млн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2.9635119343192416E-3"/>
                  <c:y val="0.282104583288407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-1.4772250833985086E-3"/>
                  <c:y val="0.277945475230896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4828060304434348E-3"/>
                  <c:y val="0.3291171688854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4.4452679014788622E-3"/>
                  <c:y val="0.342214886194737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15144</c:v>
                </c:pt>
                <c:pt idx="1">
                  <c:v>19257</c:v>
                </c:pt>
                <c:pt idx="2">
                  <c:v>21977</c:v>
                </c:pt>
                <c:pt idx="3">
                  <c:v>24423</c:v>
                </c:pt>
                <c:pt idx="4">
                  <c:v>27195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03588736"/>
        <c:axId val="20359027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8792675091988156E-2"/>
                  <c:y val="-7.599133550515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5.9402110673321865E-2"/>
                  <c:y val="-8.7456955974586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5570641064232219E-2"/>
                  <c:y val="-7.9600771430274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4.8854584581931232E-2"/>
                  <c:y val="-0.125219235104606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5.2338902791318295E-2"/>
                  <c:y val="-0.160319959626079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127.15927099841522</c:v>
                </c:pt>
                <c:pt idx="2">
                  <c:v>114.12473386301085</c:v>
                </c:pt>
                <c:pt idx="3">
                  <c:v>111.12981753651545</c:v>
                </c:pt>
                <c:pt idx="4">
                  <c:v>111.3499570077386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28928"/>
        <c:axId val="152430464"/>
      </c:lineChart>
      <c:catAx>
        <c:axId val="20358873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203590272"/>
        <c:crossesAt val="0"/>
        <c:auto val="1"/>
        <c:lblAlgn val="ctr"/>
        <c:lblOffset val="100"/>
        <c:noMultiLvlLbl val="1"/>
      </c:catAx>
      <c:valAx>
        <c:axId val="203590272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03588736"/>
        <c:crosses val="autoZero"/>
        <c:crossBetween val="between"/>
      </c:valAx>
      <c:catAx>
        <c:axId val="15242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430464"/>
        <c:crosses val="autoZero"/>
        <c:auto val="1"/>
        <c:lblAlgn val="ctr"/>
        <c:lblOffset val="100"/>
        <c:noMultiLvlLbl val="0"/>
      </c:catAx>
      <c:valAx>
        <c:axId val="152430464"/>
        <c:scaling>
          <c:orientation val="minMax"/>
          <c:max val="150"/>
          <c:min val="0"/>
        </c:scaling>
        <c:delete val="0"/>
        <c:axPos val="r"/>
        <c:numFmt formatCode="0" sourceLinked="0"/>
        <c:majorTickMark val="none"/>
        <c:minorTickMark val="none"/>
        <c:tickLblPos val="none"/>
        <c:spPr>
          <a:ln>
            <a:noFill/>
          </a:ln>
        </c:spPr>
        <c:crossAx val="152428928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5871681909048E-2"/>
          <c:y val="6.5733849086516458E-2"/>
          <c:w val="0.89308360063765313"/>
          <c:h val="0.5871689490971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640140532177931E-3"/>
                  <c:y val="0.151918547885777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1.4817802813477873E-3"/>
                  <c:y val="0.19258567489602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7.2833979047150655E-3"/>
                  <c:y val="0.25431093779028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4.4463611977183532E-3"/>
                  <c:y val="0.2622010660608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5.8432253787807928E-3"/>
                  <c:y val="0.30962812618924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бюдждет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3250.58</c:v>
                </c:pt>
                <c:pt idx="1">
                  <c:v>3591.799</c:v>
                </c:pt>
                <c:pt idx="2">
                  <c:v>4112.5519999999997</c:v>
                </c:pt>
                <c:pt idx="3">
                  <c:v>4185.5209999999997</c:v>
                </c:pt>
                <c:pt idx="4">
                  <c:v>4588.6440000000002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52885248"/>
        <c:axId val="25316556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5571579780541438E-2"/>
                  <c:y val="-5.093124147474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4.053445672005497E-2"/>
                  <c:y val="-6.0160936575330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3.9769304836442407E-2"/>
                  <c:y val="-4.2806404477463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2.8125708933230437E-2"/>
                  <c:y val="-6.095783226005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3309218974814384E-2"/>
                  <c:y val="-7.5591247808536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бюдждет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110.49717281223658</c:v>
                </c:pt>
                <c:pt idx="2">
                  <c:v>114.49838924728249</c:v>
                </c:pt>
                <c:pt idx="3">
                  <c:v>101.77429975353502</c:v>
                </c:pt>
                <c:pt idx="4">
                  <c:v>109.63136966700205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167104"/>
        <c:axId val="253168640"/>
      </c:lineChart>
      <c:catAx>
        <c:axId val="25288524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253165568"/>
        <c:crosses val="autoZero"/>
        <c:auto val="1"/>
        <c:lblAlgn val="ctr"/>
        <c:lblOffset val="100"/>
        <c:noMultiLvlLbl val="0"/>
      </c:catAx>
      <c:valAx>
        <c:axId val="253165568"/>
        <c:scaling>
          <c:orientation val="minMax"/>
          <c:max val="5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2885248"/>
        <c:crosses val="autoZero"/>
        <c:crossBetween val="between"/>
      </c:valAx>
      <c:catAx>
        <c:axId val="253167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168640"/>
        <c:crossesAt val="0"/>
        <c:auto val="1"/>
        <c:lblAlgn val="ctr"/>
        <c:lblOffset val="100"/>
        <c:noMultiLvlLbl val="0"/>
      </c:catAx>
      <c:valAx>
        <c:axId val="253168640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253167104"/>
        <c:crosses val="max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25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Налоговый </a:t>
            </a:r>
          </a:p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потенциал</a:t>
            </a:r>
          </a:p>
        </c:rich>
      </c:tx>
      <c:layout>
        <c:manualLayout>
          <c:xMode val="edge"/>
          <c:yMode val="edge"/>
          <c:x val="3.0109660856068379E-3"/>
          <c:y val="6.37339315239483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529550613779236E-2"/>
          <c:y val="0.22560613587352185"/>
          <c:w val="0.91792951695251113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3762.4</c:v>
                </c:pt>
                <c:pt idx="1">
                  <c:v>3988.36</c:v>
                </c:pt>
                <c:pt idx="2">
                  <c:v>4620.2700000000004</c:v>
                </c:pt>
                <c:pt idx="3">
                  <c:v>5122.6350000000002</c:v>
                </c:pt>
                <c:pt idx="4">
                  <c:v>5687.2250000000004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204352"/>
        <c:axId val="253205888"/>
      </c:lineChart>
      <c:catAx>
        <c:axId val="25320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53205888"/>
        <c:crosses val="autoZero"/>
        <c:auto val="1"/>
        <c:lblAlgn val="ctr"/>
        <c:lblOffset val="100"/>
        <c:noMultiLvlLbl val="0"/>
      </c:catAx>
      <c:valAx>
        <c:axId val="253205888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25320435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99174098869822E-2"/>
          <c:y val="7.2561134080340275E-2"/>
          <c:w val="0.89772121438004882"/>
          <c:h val="0.2994991238887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7859696030101336E-5"/>
                  <c:y val="0.127851866491868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1.3836702118438483E-3"/>
                  <c:y val="0.12623919762883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F-4600-8C8F-16FDE690F100}"/>
                </c:ext>
              </c:extLst>
            </c:dLbl>
            <c:dLbl>
              <c:idx val="2"/>
              <c:layout>
                <c:manualLayout>
                  <c:x val="1.691762032861811E-3"/>
                  <c:y val="0.1529197648673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F-4600-8C8F-16FDE690F100}"/>
                </c:ext>
              </c:extLst>
            </c:dLbl>
            <c:dLbl>
              <c:idx val="3"/>
              <c:layout>
                <c:manualLayout>
                  <c:x val="-2.6245956020550867E-3"/>
                  <c:y val="0.136765309806846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F-4600-8C8F-16FDE690F100}"/>
                </c:ext>
              </c:extLst>
            </c:dLbl>
            <c:dLbl>
              <c:idx val="4"/>
              <c:layout>
                <c:manualLayout>
                  <c:x val="5.710183060057464E-3"/>
                  <c:y val="0.15846693100044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F-4600-8C8F-16FDE690F1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2159.9</c:v>
                </c:pt>
                <c:pt idx="1">
                  <c:v>2328.5300000000002</c:v>
                </c:pt>
                <c:pt idx="2">
                  <c:v>2750.8130000000001</c:v>
                </c:pt>
                <c:pt idx="3">
                  <c:v>2772.22</c:v>
                </c:pt>
                <c:pt idx="4">
                  <c:v>3121.1849999999999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56381696"/>
        <c:axId val="25638323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3.2096138420528109E-2"/>
                  <c:y val="-5.2987664069071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n-lt"/>
                      </a:rPr>
                      <a:t>100,0 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EF-4600-8C8F-16FDE690F100}"/>
                </c:ext>
              </c:extLst>
            </c:dLbl>
            <c:dLbl>
              <c:idx val="1"/>
              <c:layout>
                <c:manualLayout>
                  <c:x val="-3.6729466622373828E-2"/>
                  <c:y val="-3.825641396987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F-4600-8C8F-16FDE690F100}"/>
                </c:ext>
              </c:extLst>
            </c:dLbl>
            <c:dLbl>
              <c:idx val="2"/>
              <c:layout>
                <c:manualLayout>
                  <c:x val="-3.8830608243329741E-2"/>
                  <c:y val="-5.35215829193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F-4600-8C8F-16FDE690F100}"/>
                </c:ext>
              </c:extLst>
            </c:dLbl>
            <c:dLbl>
              <c:idx val="3"/>
              <c:layout>
                <c:manualLayout>
                  <c:x val="-3.8358038745432303E-2"/>
                  <c:y val="-5.859344001460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F-4600-8C8F-16FDE690F100}"/>
                </c:ext>
              </c:extLst>
            </c:dLbl>
            <c:dLbl>
              <c:idx val="4"/>
              <c:layout>
                <c:manualLayout>
                  <c:x val="-3.5587845666458708E-2"/>
                  <c:y val="-6.1612201818845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F-4600-8C8F-16FDE690F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107.80730589379139</c:v>
                </c:pt>
                <c:pt idx="2">
                  <c:v>118.13517541109626</c:v>
                </c:pt>
                <c:pt idx="3">
                  <c:v>100.77820629755638</c:v>
                </c:pt>
                <c:pt idx="4">
                  <c:v>112.58792592218512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413696"/>
        <c:axId val="256415232"/>
      </c:lineChart>
      <c:catAx>
        <c:axId val="25638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6383232"/>
        <c:crosses val="autoZero"/>
        <c:auto val="1"/>
        <c:lblAlgn val="ctr"/>
        <c:lblOffset val="100"/>
        <c:noMultiLvlLbl val="0"/>
      </c:catAx>
      <c:valAx>
        <c:axId val="256383232"/>
        <c:scaling>
          <c:orientation val="minMax"/>
          <c:max val="3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6381696"/>
        <c:crosses val="autoZero"/>
        <c:crossBetween val="between"/>
      </c:valAx>
      <c:catAx>
        <c:axId val="256413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415232"/>
        <c:crosses val="autoZero"/>
        <c:auto val="1"/>
        <c:lblAlgn val="ctr"/>
        <c:lblOffset val="100"/>
        <c:noMultiLvlLbl val="0"/>
      </c:catAx>
      <c:valAx>
        <c:axId val="256415232"/>
        <c:scaling>
          <c:orientation val="minMax"/>
          <c:max val="13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880502507676979"/>
              <c:y val="4.0025314647578836E-4"/>
            </c:manualLayout>
          </c:layout>
          <c:overlay val="0"/>
        </c:title>
        <c:numFmt formatCode="0" sourceLinked="0"/>
        <c:majorTickMark val="out"/>
        <c:minorTickMark val="none"/>
        <c:tickLblPos val="none"/>
        <c:crossAx val="256413696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49244860953565E-2"/>
          <c:y val="0.13147329263425805"/>
          <c:w val="0.91310265600005791"/>
          <c:h val="0.64076301149650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3922069903886457E-3"/>
                  <c:y val="0.176870685606855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D-4C69-9A8E-E9E0E34B2CA5}"/>
                </c:ext>
              </c:extLst>
            </c:dLbl>
            <c:dLbl>
              <c:idx val="1"/>
              <c:layout>
                <c:manualLayout>
                  <c:x val="5.8831863310010307E-3"/>
                  <c:y val="0.173582651231149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D-4C69-9A8E-E9E0E34B2CA5}"/>
                </c:ext>
              </c:extLst>
            </c:dLbl>
            <c:dLbl>
              <c:idx val="2"/>
              <c:layout>
                <c:manualLayout>
                  <c:x val="7.2305819771489302E-3"/>
                  <c:y val="0.247503321692051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D-4C69-9A8E-E9E0E34B2CA5}"/>
                </c:ext>
              </c:extLst>
            </c:dLbl>
            <c:dLbl>
              <c:idx val="3"/>
              <c:layout>
                <c:manualLayout>
                  <c:x val="-4.4924504200950365E-5"/>
                  <c:y val="0.258673062159316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D-4C69-9A8E-E9E0E34B2CA5}"/>
                </c:ext>
              </c:extLst>
            </c:dLbl>
            <c:dLbl>
              <c:idx val="4"/>
              <c:layout>
                <c:manualLayout>
                  <c:x val="2.9639988376208887E-3"/>
                  <c:y val="0.273498466973004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D-4C69-9A8E-E9E0E34B2C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76.275000000000006</c:v>
                </c:pt>
                <c:pt idx="1">
                  <c:v>76.275000000000006</c:v>
                </c:pt>
                <c:pt idx="2">
                  <c:v>87.27</c:v>
                </c:pt>
                <c:pt idx="3">
                  <c:v>89.052000000000007</c:v>
                </c:pt>
                <c:pt idx="4">
                  <c:v>91.427000000000007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56204800"/>
        <c:axId val="25620633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1498620654969803E-2"/>
                  <c:y val="-5.811781314872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D-4C69-9A8E-E9E0E34B2CA5}"/>
                </c:ext>
              </c:extLst>
            </c:dLbl>
            <c:dLbl>
              <c:idx val="2"/>
              <c:layout>
                <c:manualLayout>
                  <c:x val="-4.4088704734884319E-2"/>
                  <c:y val="-6.2103420421233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D-4C69-9A8E-E9E0E34B2CA5}"/>
                </c:ext>
              </c:extLst>
            </c:dLbl>
            <c:dLbl>
              <c:idx val="3"/>
              <c:layout>
                <c:manualLayout>
                  <c:x val="-3.7083084758620752E-2"/>
                  <c:y val="-8.1183916759759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3D-4C69-9A8E-E9E0E34B2CA5}"/>
                </c:ext>
              </c:extLst>
            </c:dLbl>
            <c:dLbl>
              <c:idx val="4"/>
              <c:layout>
                <c:manualLayout>
                  <c:x val="-4.1354081136596749E-2"/>
                  <c:y val="-7.6015259749106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6C-4872-BB65-EF33049A7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114.41494591937069</c:v>
                </c:pt>
                <c:pt idx="3">
                  <c:v>102.04193881058785</c:v>
                </c:pt>
                <c:pt idx="4">
                  <c:v>102.6669810897004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207872"/>
        <c:axId val="256217856"/>
      </c:lineChart>
      <c:catAx>
        <c:axId val="25620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6206336"/>
        <c:crosses val="autoZero"/>
        <c:auto val="1"/>
        <c:lblAlgn val="ctr"/>
        <c:lblOffset val="100"/>
        <c:noMultiLvlLbl val="0"/>
      </c:catAx>
      <c:valAx>
        <c:axId val="256206336"/>
        <c:scaling>
          <c:orientation val="minMax"/>
          <c:max val="100"/>
          <c:min val="0"/>
        </c:scaling>
        <c:delete val="0"/>
        <c:axPos val="l"/>
        <c:majorGridlines>
          <c:spPr>
            <a:ln w="6302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256204800"/>
        <c:crosses val="autoZero"/>
        <c:crossBetween val="between"/>
      </c:valAx>
      <c:catAx>
        <c:axId val="2562078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256217856"/>
        <c:crosses val="max"/>
        <c:auto val="1"/>
        <c:lblAlgn val="ctr"/>
        <c:lblOffset val="100"/>
        <c:noMultiLvlLbl val="0"/>
      </c:catAx>
      <c:valAx>
        <c:axId val="256217856"/>
        <c:scaling>
          <c:orientation val="minMax"/>
          <c:max val="12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256207872"/>
        <c:crosses val="max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4434351795690539"/>
          <c:w val="0.87991449799474619"/>
          <c:h val="0.4119936187092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6.1408917157426439E-3"/>
                  <c:y val="0.21097589378936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95598221512804E-4"/>
                  <c:y val="0.226095248676073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5.7631079042242432E-3"/>
                  <c:y val="0.27221444349320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595.66499999999996</c:v>
                </c:pt>
                <c:pt idx="1">
                  <c:v>695.57500000000005</c:v>
                </c:pt>
                <c:pt idx="2">
                  <c:v>716.71900000000005</c:v>
                </c:pt>
                <c:pt idx="3">
                  <c:v>746.125</c:v>
                </c:pt>
                <c:pt idx="4">
                  <c:v>776.721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56301696"/>
        <c:axId val="25630054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2287775352039115E-2"/>
                  <c:y val="-0.154351771109296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9381390704364869E-2"/>
                  <c:y val="-0.109798267882700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5.6232823873090351E-2"/>
                  <c:y val="-0.139216792430451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5965114013239002E-2"/>
                  <c:y val="-0.15454073941608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6.0115996305625433E-2"/>
                  <c:y val="-0.162669141997852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116.77285051161309</c:v>
                </c:pt>
                <c:pt idx="2">
                  <c:v>103.03978722639542</c:v>
                </c:pt>
                <c:pt idx="3">
                  <c:v>104.10286318626964</c:v>
                </c:pt>
                <c:pt idx="4">
                  <c:v>104.10065337577483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50496"/>
        <c:axId val="171052032"/>
      </c:lineChart>
      <c:catAx>
        <c:axId val="2563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256300544"/>
        <c:crosses val="autoZero"/>
        <c:auto val="1"/>
        <c:lblAlgn val="ctr"/>
        <c:lblOffset val="100"/>
        <c:noMultiLvlLbl val="0"/>
      </c:catAx>
      <c:valAx>
        <c:axId val="256300544"/>
        <c:scaling>
          <c:orientation val="minMax"/>
          <c:max val="80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one"/>
        <c:crossAx val="256301696"/>
        <c:crosses val="autoZero"/>
        <c:crossBetween val="between"/>
        <c:majorUnit val="100"/>
      </c:valAx>
      <c:catAx>
        <c:axId val="17105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052032"/>
        <c:crosses val="autoZero"/>
        <c:auto val="1"/>
        <c:lblAlgn val="ctr"/>
        <c:lblOffset val="100"/>
        <c:noMultiLvlLbl val="0"/>
      </c:catAx>
      <c:valAx>
        <c:axId val="171052032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71050496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55881985334962E-2"/>
          <c:y val="0.19045779069412294"/>
          <c:w val="0.9183212860608081"/>
          <c:h val="0.5124652143270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rgbClr val="4C6FB4"/>
            </a:solidFill>
            <a:ln>
              <a:solidFill>
                <a:srgbClr val="002060"/>
              </a:solidFill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191157001073955E-3"/>
                  <c:y val="0.226584983195647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89693737732849E-4"/>
                  <c:y val="0.21438838487098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-1.5856166444468459E-3"/>
                  <c:y val="0.237094075904081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утвнржденный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366.1</c:v>
                </c:pt>
                <c:pt idx="1">
                  <c:v>411.9</c:v>
                </c:pt>
                <c:pt idx="2">
                  <c:v>473.15499999999997</c:v>
                </c:pt>
                <c:pt idx="3">
                  <c:v>492.55500000000001</c:v>
                </c:pt>
                <c:pt idx="4">
                  <c:v>512.74900000000002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70865408"/>
        <c:axId val="17086694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C0000"/>
              </a:solidFill>
              <a:ln w="28575">
                <a:solidFill>
                  <a:srgbClr val="C00000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9-FE92-4001-A7BD-5935B58C6EAA}"/>
              </c:ext>
            </c:extLst>
          </c:dPt>
          <c:dLbls>
            <c:dLbl>
              <c:idx val="0"/>
              <c:layout>
                <c:manualLayout>
                  <c:x val="-4.8787378899451825E-2"/>
                  <c:y val="-0.107524638711232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4.9841105617894239E-2"/>
                  <c:y val="-8.945932878418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5.3400895270895823E-2"/>
                  <c:y val="-0.130045255231321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5.1800234001777579E-2"/>
                  <c:y val="-0.133005891305613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утвнржденный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112.51024310297733</c:v>
                </c:pt>
                <c:pt idx="2">
                  <c:v>114.87132799223112</c:v>
                </c:pt>
                <c:pt idx="3">
                  <c:v>104.10013631896524</c:v>
                </c:pt>
                <c:pt idx="4">
                  <c:v>104.09984671762544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881024"/>
        <c:axId val="170882560"/>
      </c:lineChart>
      <c:catAx>
        <c:axId val="17086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PermianSansTypeface" pitchFamily="50" charset="0"/>
              </a:defRPr>
            </a:pPr>
            <a:endParaRPr lang="ru-RU"/>
          </a:p>
        </c:txPr>
        <c:crossAx val="170866944"/>
        <c:crosses val="autoZero"/>
        <c:auto val="1"/>
        <c:lblAlgn val="ctr"/>
        <c:lblOffset val="100"/>
        <c:noMultiLvlLbl val="0"/>
      </c:catAx>
      <c:valAx>
        <c:axId val="170866944"/>
        <c:scaling>
          <c:orientation val="minMax"/>
          <c:max val="550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70865408"/>
        <c:crosses val="autoZero"/>
        <c:crossBetween val="between"/>
        <c:majorUnit val="100"/>
      </c:valAx>
      <c:catAx>
        <c:axId val="17088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882560"/>
        <c:crosses val="autoZero"/>
        <c:auto val="1"/>
        <c:lblAlgn val="ctr"/>
        <c:lblOffset val="100"/>
        <c:noMultiLvlLbl val="0"/>
      </c:catAx>
      <c:valAx>
        <c:axId val="170882560"/>
        <c:scaling>
          <c:orientation val="minMax"/>
          <c:max val="120"/>
          <c:min val="0"/>
        </c:scaling>
        <c:delete val="0"/>
        <c:axPos val="r"/>
        <c:majorGridlines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70881024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8011519027571E-2"/>
          <c:y val="0.16043791422731846"/>
          <c:w val="0.90939169654552721"/>
          <c:h val="0.6420417548409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rgbClr val="4C6FB4"/>
            </a:solidFill>
          </c:spPr>
          <c:invertIfNegative val="0"/>
          <c:dLbls>
            <c:dLbl>
              <c:idx val="0"/>
              <c:layout>
                <c:manualLayout>
                  <c:x val="-2.7916158843498992E-3"/>
                  <c:y val="0.37335544838703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D-48E3-9D25-854856E05566}"/>
                </c:ext>
              </c:extLst>
            </c:dLbl>
            <c:dLbl>
              <c:idx val="1"/>
              <c:layout>
                <c:manualLayout>
                  <c:x val="3.0934489423436544E-3"/>
                  <c:y val="0.353562160852227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8E3-9D25-854856E05566}"/>
                </c:ext>
              </c:extLst>
            </c:dLbl>
            <c:dLbl>
              <c:idx val="2"/>
              <c:layout>
                <c:manualLayout>
                  <c:x val="-1.3098693631628387E-3"/>
                  <c:y val="0.308573199707464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8E3-9D25-854856E05566}"/>
                </c:ext>
              </c:extLst>
            </c:dLbl>
            <c:dLbl>
              <c:idx val="3"/>
              <c:layout>
                <c:manualLayout>
                  <c:x val="-1.4391454589477016E-3"/>
                  <c:y val="0.332201440387331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8E3-9D25-854856E05566}"/>
                </c:ext>
              </c:extLst>
            </c:dLbl>
            <c:dLbl>
              <c:idx val="4"/>
              <c:layout>
                <c:manualLayout>
                  <c:x val="-4.144539512541877E-3"/>
                  <c:y val="0.322023444865767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D-48E3-9D25-854856E055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377.96</c:v>
                </c:pt>
                <c:pt idx="1">
                  <c:v>365.04599999999999</c:v>
                </c:pt>
                <c:pt idx="2">
                  <c:v>345.065</c:v>
                </c:pt>
                <c:pt idx="3">
                  <c:v>353.27199999999999</c:v>
                </c:pt>
                <c:pt idx="4">
                  <c:v>352.86599999999999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71018496"/>
        <c:axId val="17102848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C0066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4217749891203008E-2"/>
                  <c:y val="-0.1130320599488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D-48E3-9D25-854856E05566}"/>
                </c:ext>
              </c:extLst>
            </c:dLbl>
            <c:dLbl>
              <c:idx val="1"/>
              <c:layout>
                <c:manualLayout>
                  <c:x val="-3.8027566286289789E-2"/>
                  <c:y val="-9.80531008933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D-48E3-9D25-854856E05566}"/>
                </c:ext>
              </c:extLst>
            </c:dLbl>
            <c:dLbl>
              <c:idx val="2"/>
              <c:layout>
                <c:manualLayout>
                  <c:x val="-3.8333251567996676E-2"/>
                  <c:y val="-8.1639179101470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ED-48E3-9D25-854856E05566}"/>
                </c:ext>
              </c:extLst>
            </c:dLbl>
            <c:dLbl>
              <c:idx val="3"/>
              <c:layout>
                <c:manualLayout>
                  <c:x val="-4.260706717632342E-2"/>
                  <c:y val="-7.1345026481263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D-48E3-9D25-854856E05566}"/>
                </c:ext>
              </c:extLst>
            </c:dLbl>
            <c:dLbl>
              <c:idx val="4"/>
              <c:layout>
                <c:manualLayout>
                  <c:x val="-4.3916370035998922E-2"/>
                  <c:y val="-7.6665257451104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ED-48E3-9D25-854856E05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96.583236321303843</c:v>
                </c:pt>
                <c:pt idx="2">
                  <c:v>94.526443242769403</c:v>
                </c:pt>
                <c:pt idx="3">
                  <c:v>102.37839247677974</c:v>
                </c:pt>
                <c:pt idx="4">
                  <c:v>99.885074390271527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30016"/>
        <c:axId val="171031552"/>
      </c:lineChart>
      <c:catAx>
        <c:axId val="1710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1028480"/>
        <c:crosses val="autoZero"/>
        <c:auto val="1"/>
        <c:lblAlgn val="ctr"/>
        <c:lblOffset val="100"/>
        <c:noMultiLvlLbl val="0"/>
      </c:catAx>
      <c:valAx>
        <c:axId val="171028480"/>
        <c:scaling>
          <c:orientation val="minMax"/>
          <c:max val="400"/>
          <c:min val="0"/>
        </c:scaling>
        <c:delete val="0"/>
        <c:axPos val="l"/>
        <c:majorGridlines>
          <c:spPr>
            <a:ln w="6314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71018496"/>
        <c:crosses val="autoZero"/>
        <c:crossBetween val="between"/>
      </c:valAx>
      <c:catAx>
        <c:axId val="17103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031552"/>
        <c:crosses val="autoZero"/>
        <c:auto val="1"/>
        <c:lblAlgn val="ctr"/>
        <c:lblOffset val="100"/>
        <c:noMultiLvlLbl val="0"/>
      </c:catAx>
      <c:valAx>
        <c:axId val="171031552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71030016"/>
        <c:crosses val="max"/>
        <c:crossBetween val="between"/>
        <c:majorUnit val="20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8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878104005943065"/>
          <c:y val="0"/>
          <c:w val="0.67798799625162598"/>
          <c:h val="0.378562337776658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Прочие доходы (соцнайм, доходы от размещения НТО, плата по соглашениям об установлении сервитута)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утвержд. бюджет</c:v>
                </c:pt>
                <c:pt idx="3">
                  <c:v>2027 год утвержд. Бюджет</c:v>
                </c:pt>
                <c:pt idx="4">
                  <c:v>2028 год утвержд. Бюджет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12.6</c:v>
                </c:pt>
                <c:pt idx="1">
                  <c:v>15.032999999999999</c:v>
                </c:pt>
                <c:pt idx="2">
                  <c:v>14.73</c:v>
                </c:pt>
                <c:pt idx="3">
                  <c:v>14.7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7-4EA6-8AC4-6DF542C7570D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утвержд. бюджет</c:v>
                </c:pt>
                <c:pt idx="3">
                  <c:v>2027 год утвержд. Бюджет</c:v>
                </c:pt>
                <c:pt idx="4">
                  <c:v>2028 год утвержд. Бюджет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13.78</c:v>
                </c:pt>
                <c:pt idx="1">
                  <c:v>14</c:v>
                </c:pt>
                <c:pt idx="2" formatCode="0.0">
                  <c:v>10.608000000000001</c:v>
                </c:pt>
                <c:pt idx="3" formatCode="0.0">
                  <c:v>11.02</c:v>
                </c:pt>
                <c:pt idx="4" formatCode="0.0">
                  <c:v>11.456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7-4EA6-8AC4-6DF542C7570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утвержд. бюджет</c:v>
                </c:pt>
                <c:pt idx="3">
                  <c:v>2027 год утвержд. Бюджет</c:v>
                </c:pt>
                <c:pt idx="4">
                  <c:v>2028 год утвержд. Бюджет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110.9</c:v>
                </c:pt>
                <c:pt idx="1">
                  <c:v>115.7</c:v>
                </c:pt>
                <c:pt idx="2">
                  <c:v>121.5</c:v>
                </c:pt>
                <c:pt idx="3">
                  <c:v>126.48099999999999</c:v>
                </c:pt>
                <c:pt idx="4">
                  <c:v>131.666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71378176"/>
        <c:axId val="171379712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Лист1!$B$2:$B$6</c:f>
              <c:strCache>
                <c:ptCount val="5"/>
                <c:pt idx="0">
                  <c:v>2025 год первонач. бюджет</c:v>
                </c:pt>
                <c:pt idx="1">
                  <c:v>2025 год уточненный бюджет</c:v>
                </c:pt>
                <c:pt idx="2">
                  <c:v>2026 год утвержд. бюджет</c:v>
                </c:pt>
                <c:pt idx="3">
                  <c:v>2027 год утвержд. Бюджет</c:v>
                </c:pt>
                <c:pt idx="4">
                  <c:v>2028 год утвержд. Бюджет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137.28</c:v>
                </c:pt>
                <c:pt idx="1">
                  <c:v>144.733</c:v>
                </c:pt>
                <c:pt idx="2">
                  <c:v>146.83799999999999</c:v>
                </c:pt>
                <c:pt idx="3">
                  <c:v>152.20099999999999</c:v>
                </c:pt>
                <c:pt idx="4">
                  <c:v>157.822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78176"/>
        <c:axId val="171379712"/>
      </c:lineChart>
      <c:catAx>
        <c:axId val="17137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379712"/>
        <c:crosses val="autoZero"/>
        <c:auto val="1"/>
        <c:lblAlgn val="ctr"/>
        <c:lblOffset val="100"/>
        <c:noMultiLvlLbl val="0"/>
      </c:catAx>
      <c:valAx>
        <c:axId val="171379712"/>
        <c:scaling>
          <c:orientation val="minMax"/>
          <c:max val="1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71378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46033897277362E-3"/>
          <c:y val="0.45697580415599204"/>
          <c:w val="0.98142014939417777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137.30000000000001</c:v>
                </c:pt>
                <c:pt idx="1">
                  <c:v>137.6</c:v>
                </c:pt>
                <c:pt idx="2">
                  <c:v>146.80000000000001</c:v>
                </c:pt>
                <c:pt idx="3">
                  <c:v>152.19999999999999</c:v>
                </c:pt>
                <c:pt idx="4">
                  <c:v>157.80000000000001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517056"/>
        <c:axId val="171518592"/>
      </c:lineChart>
      <c:catAx>
        <c:axId val="171517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1518592"/>
        <c:crosses val="autoZero"/>
        <c:auto val="1"/>
        <c:lblAlgn val="ctr"/>
        <c:lblOffset val="100"/>
        <c:noMultiLvlLbl val="0"/>
      </c:catAx>
      <c:valAx>
        <c:axId val="171518592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71517056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30118928932962"/>
          <c:y val="0.11125152760804355"/>
          <c:w val="0.7152608157878062"/>
          <c:h val="0.4196250921614770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утвержд.бюджет
</c:v>
                </c:pt>
                <c:pt idx="3">
                  <c:v>2027 год утвержд.бюджет
</c:v>
                </c:pt>
                <c:pt idx="4">
                  <c:v>2028 год утвержд.бюджет
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30.652000000000001</c:v>
                </c:pt>
                <c:pt idx="1">
                  <c:v>23.652000000000001</c:v>
                </c:pt>
                <c:pt idx="2">
                  <c:v>32.68</c:v>
                </c:pt>
                <c:pt idx="3">
                  <c:v>34.020000000000003</c:v>
                </c:pt>
                <c:pt idx="4">
                  <c:v>35.415999999999997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6-4A1E-9577-21CDD23F975A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утвержд.бюджет
</c:v>
                </c:pt>
                <c:pt idx="3">
                  <c:v>2027 год утвержд.бюджет
</c:v>
                </c:pt>
                <c:pt idx="4">
                  <c:v>2028 год утвержд.бюджет
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37.04</c:v>
                </c:pt>
                <c:pt idx="1">
                  <c:v>41.21</c:v>
                </c:pt>
                <c:pt idx="2">
                  <c:v>11.03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6-4A1E-9577-21CDD23F975A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утвержд.бюджет
</c:v>
                </c:pt>
                <c:pt idx="3">
                  <c:v>2027 год утвержд.бюджет
</c:v>
                </c:pt>
                <c:pt idx="4">
                  <c:v>2028 год утвержд.бюджет
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94.659000000000006</c:v>
                </c:pt>
                <c:pt idx="1">
                  <c:v>66.986000000000004</c:v>
                </c:pt>
                <c:pt idx="2">
                  <c:v>121.494</c:v>
                </c:pt>
                <c:pt idx="3">
                  <c:v>126.476</c:v>
                </c:pt>
                <c:pt idx="4">
                  <c:v>131.66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71476864"/>
        <c:axId val="171478400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Лист1!$B$2:$B$6</c:f>
              <c:strCache>
                <c:ptCount val="5"/>
                <c:pt idx="0">
                  <c:v>2025 год первонач бюджет</c:v>
                </c:pt>
                <c:pt idx="1">
                  <c:v>2025 год уточ. бюджет</c:v>
                </c:pt>
                <c:pt idx="2">
                  <c:v>2026 год утвержд.бюджет
</c:v>
                </c:pt>
                <c:pt idx="3">
                  <c:v>2027 год утвержд.бюджет
</c:v>
                </c:pt>
                <c:pt idx="4">
                  <c:v>2028 год утвержд.бюджет
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162.351</c:v>
                </c:pt>
                <c:pt idx="1">
                  <c:v>131.84800000000001</c:v>
                </c:pt>
                <c:pt idx="2">
                  <c:v>165.20400000000001</c:v>
                </c:pt>
                <c:pt idx="3">
                  <c:v>172.976</c:v>
                </c:pt>
                <c:pt idx="4">
                  <c:v>167.07599999999999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476864"/>
        <c:axId val="171478400"/>
      </c:lineChart>
      <c:catAx>
        <c:axId val="17147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478400"/>
        <c:crosses val="autoZero"/>
        <c:auto val="1"/>
        <c:lblAlgn val="ctr"/>
        <c:lblOffset val="100"/>
        <c:noMultiLvlLbl val="0"/>
      </c:catAx>
      <c:valAx>
        <c:axId val="171478400"/>
        <c:scaling>
          <c:orientation val="minMax"/>
          <c:max val="1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71476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42108377731565E-2"/>
          <c:y val="0.11767032073003461"/>
          <c:w val="0.82061937502188709"/>
          <c:h val="0.61598228282552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Инвестиции, млн. руб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3192892926894955E-3"/>
                  <c:y val="0.2441862949731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6-4460-98BB-92A2BD7196C1}"/>
                </c:ext>
              </c:extLst>
            </c:dLbl>
            <c:dLbl>
              <c:idx val="1"/>
              <c:layout>
                <c:manualLayout>
                  <c:x val="0"/>
                  <c:y val="0.49849878959862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6-4460-98BB-92A2BD7196C1}"/>
                </c:ext>
              </c:extLst>
            </c:dLbl>
            <c:dLbl>
              <c:idx val="2"/>
              <c:layout>
                <c:manualLayout>
                  <c:x val="-2.6596446463447478E-3"/>
                  <c:y val="0.398225960699088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6-4460-98BB-92A2BD7196C1}"/>
                </c:ext>
              </c:extLst>
            </c:dLbl>
            <c:dLbl>
              <c:idx val="3"/>
              <c:layout>
                <c:manualLayout>
                  <c:x val="5.3192892926894955E-3"/>
                  <c:y val="0.23578253947159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36-4460-98BB-92A2BD7196C1}"/>
                </c:ext>
              </c:extLst>
            </c:dLbl>
            <c:dLbl>
              <c:idx val="4"/>
              <c:layout>
                <c:manualLayout>
                  <c:x val="2.6596446463447478E-3"/>
                  <c:y val="0.26266569730324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36-4460-98BB-92A2BD7196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6302</c:v>
                </c:pt>
                <c:pt idx="1">
                  <c:v>12082</c:v>
                </c:pt>
                <c:pt idx="2">
                  <c:v>9803</c:v>
                </c:pt>
                <c:pt idx="3">
                  <c:v>6111</c:v>
                </c:pt>
                <c:pt idx="4">
                  <c:v>6722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72696320"/>
        <c:axId val="17269785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3717532043264477E-2"/>
                  <c:y val="-0.121440966385388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3.5921498202291659E-2"/>
                  <c:y val="-0.13553059095611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5266733039111016E-2"/>
                  <c:y val="-0.262701136396209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4.8135497728793268E-2"/>
                  <c:y val="-0.144162232935067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4.6176300556134753E-2"/>
                  <c:y val="-0.150096285296818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191.71691526499524</c:v>
                </c:pt>
                <c:pt idx="2">
                  <c:v>81.137228935606686</c:v>
                </c:pt>
                <c:pt idx="3">
                  <c:v>62.338059777619094</c:v>
                </c:pt>
                <c:pt idx="4">
                  <c:v>109.99836360661104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28320"/>
        <c:axId val="172729856"/>
      </c:lineChart>
      <c:catAx>
        <c:axId val="172696320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72697856"/>
        <c:crossesAt val="0"/>
        <c:auto val="1"/>
        <c:lblAlgn val="ctr"/>
        <c:lblOffset val="100"/>
        <c:noMultiLvlLbl val="1"/>
      </c:catAx>
      <c:valAx>
        <c:axId val="172697856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2696320"/>
        <c:crosses val="autoZero"/>
        <c:crossBetween val="between"/>
        <c:majorUnit val="2000"/>
      </c:valAx>
      <c:catAx>
        <c:axId val="17272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729856"/>
        <c:crosses val="autoZero"/>
        <c:auto val="1"/>
        <c:lblAlgn val="ctr"/>
        <c:lblOffset val="100"/>
        <c:noMultiLvlLbl val="0"/>
      </c:catAx>
      <c:valAx>
        <c:axId val="172729856"/>
        <c:scaling>
          <c:orientation val="minMax"/>
          <c:max val="20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72728320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46033897277362E-3"/>
          <c:y val="0.45697580415599204"/>
          <c:w val="0.98142014939417777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6792431893062703E-2"/>
                  <c:y val="-0.31567961954684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4957434563923031E-2"/>
                  <c:y val="-0.304073751181148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F-4928-8790-58C3440B7835}"/>
                </c:ext>
              </c:extLst>
            </c:dLbl>
            <c:dLbl>
              <c:idx val="2"/>
              <c:layout>
                <c:manualLayout>
                  <c:x val="-5.2297423880481857E-2"/>
                  <c:y val="-0.35049722464391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AF-4928-8790-58C3440B7835}"/>
                </c:ext>
              </c:extLst>
            </c:dLbl>
            <c:dLbl>
              <c:idx val="3"/>
              <c:layout>
                <c:manualLayout>
                  <c:x val="-5.0462426551342143E-2"/>
                  <c:y val="-0.327285487912533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F-4928-8790-58C3440B7835}"/>
                </c:ext>
              </c:extLst>
            </c:dLbl>
            <c:dLbl>
              <c:idx val="4"/>
              <c:layout>
                <c:manualLayout>
                  <c:x val="-4.862742922220243E-2"/>
                  <c:y val="-0.304073751181148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AF-4928-8790-58C3440B783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162.35</c:v>
                </c:pt>
                <c:pt idx="1">
                  <c:v>131.84899999999999</c:v>
                </c:pt>
                <c:pt idx="2">
                  <c:v>165.20699999999999</c:v>
                </c:pt>
                <c:pt idx="3">
                  <c:v>172.97800000000001</c:v>
                </c:pt>
                <c:pt idx="4">
                  <c:v>167.078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46624"/>
        <c:axId val="171148416"/>
      </c:lineChart>
      <c:catAx>
        <c:axId val="171146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1148416"/>
        <c:crosses val="autoZero"/>
        <c:auto val="1"/>
        <c:lblAlgn val="ctr"/>
        <c:lblOffset val="100"/>
        <c:noMultiLvlLbl val="0"/>
      </c:catAx>
      <c:valAx>
        <c:axId val="171148416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711466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09271739174202E-2"/>
          <c:y val="0.34246797951593394"/>
          <c:w val="0.92329363572060363"/>
          <c:h val="0.3655224494575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на выравнивание в виде доп. норматива</c:v>
                </c:pt>
              </c:strCache>
            </c:strRef>
          </c:tx>
          <c:spPr>
            <a:solidFill>
              <a:srgbClr val="E3E7F9"/>
            </a:solidFill>
            <a:ln w="3175">
              <a:solidFill>
                <a:srgbClr val="1E2FAE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2025 год                             уточненный бюджет</c:v>
                </c:pt>
                <c:pt idx="1">
                  <c:v>2026 год  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904.8</c:v>
                </c:pt>
                <c:pt idx="1">
                  <c:v>1117.1199999999999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1246336"/>
        <c:axId val="171247872"/>
      </c:barChart>
      <c:catAx>
        <c:axId val="17124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71247872"/>
        <c:crosses val="autoZero"/>
        <c:auto val="1"/>
        <c:lblAlgn val="ctr"/>
        <c:lblOffset val="100"/>
        <c:noMultiLvlLbl val="0"/>
      </c:catAx>
      <c:valAx>
        <c:axId val="1712478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71246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83299588027635E-2"/>
          <c:y val="2.6069550830688484E-2"/>
          <c:w val="0.85291944032764122"/>
          <c:h val="0.1899079531703684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22650038775736E-2"/>
          <c:y val="0.3894443881889692"/>
          <c:w val="0.87850115419274399"/>
          <c:h val="0.29623689252129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росту доходов</c:v>
                </c:pt>
              </c:strCache>
            </c:strRef>
          </c:tx>
          <c:spPr>
            <a:solidFill>
              <a:srgbClr val="919AF3"/>
            </a:solidFill>
            <a:ln>
              <a:solidFill>
                <a:srgbClr val="1E2FAE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2025 год                            уточненный бюджет</c:v>
                </c:pt>
                <c:pt idx="1">
                  <c:v>2026 год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10.1</c:v>
                </c:pt>
                <c:pt idx="1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1273600"/>
        <c:axId val="171283584"/>
      </c:barChart>
      <c:catAx>
        <c:axId val="17127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71283584"/>
        <c:crosses val="autoZero"/>
        <c:auto val="1"/>
        <c:lblAlgn val="ctr"/>
        <c:lblOffset val="100"/>
        <c:noMultiLvlLbl val="0"/>
      </c:catAx>
      <c:valAx>
        <c:axId val="1712835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71273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829233259796529E-2"/>
          <c:y val="2.0362668036884791E-2"/>
          <c:w val="0.92615040127816484"/>
          <c:h val="0.17191353738473505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2207044745707E-2"/>
          <c:y val="0.32604376684229863"/>
          <c:w val="0.92730008318858881"/>
          <c:h val="0.37983607063039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увеличению численности самозанятых</c:v>
                </c:pt>
              </c:strCache>
            </c:strRef>
          </c:tx>
          <c:spPr>
            <a:solidFill>
              <a:srgbClr val="1E2FAE"/>
            </a:solidFill>
            <a:ln>
              <a:solidFill>
                <a:srgbClr val="1E2FAE"/>
              </a:solidFill>
            </a:ln>
          </c:spPr>
          <c:invertIfNegative val="0"/>
          <c:dLbls>
            <c:dLbl>
              <c:idx val="0"/>
              <c:layout>
                <c:manualLayout>
                  <c:x val="4.3016900561184263E-3"/>
                  <c:y val="1.78062178751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1-4A5D-8426-EE18F6A3FCC2}"/>
                </c:ext>
              </c:extLst>
            </c:dLbl>
            <c:dLbl>
              <c:idx val="1"/>
              <c:layout>
                <c:manualLayout>
                  <c:x val="7.6593793101580286E-3"/>
                  <c:y val="1.840034266453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E7-40AC-84FD-674D69300E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2025 год                          уточненный бюджет</c:v>
                </c:pt>
                <c:pt idx="1">
                  <c:v>2026 год                         утвержденный бюджет</c:v>
                </c:pt>
              </c:strCache>
            </c:strRef>
          </c:cat>
          <c:val>
            <c:numRef>
              <c:f>Лист1!$B$2:$C$2</c:f>
              <c:numCache>
                <c:formatCode>#,##0.000</c:formatCode>
                <c:ptCount val="2"/>
                <c:pt idx="0">
                  <c:v>64</c:v>
                </c:pt>
                <c:pt idx="1">
                  <c:v>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1318272"/>
        <c:axId val="171840256"/>
      </c:barChart>
      <c:catAx>
        <c:axId val="17131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71840256"/>
        <c:crosses val="autoZero"/>
        <c:auto val="1"/>
        <c:lblAlgn val="ctr"/>
        <c:lblOffset val="100"/>
        <c:noMultiLvlLbl val="0"/>
      </c:catAx>
      <c:valAx>
        <c:axId val="1718402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0" sourceLinked="1"/>
        <c:majorTickMark val="out"/>
        <c:minorTickMark val="none"/>
        <c:tickLblPos val="nextTo"/>
        <c:crossAx val="171318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46492124181325E-2"/>
          <c:y val="2.8343783386658515E-2"/>
          <c:w val="0.94894573117606817"/>
          <c:h val="0.2506018361435377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132384197748516E-2"/>
          <c:y val="0.12640819760659833"/>
          <c:w val="0.86657095022228858"/>
          <c:h val="0.6362064210863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solidFill>
                <a:srgbClr val="1C2D38">
                  <a:lumMod val="75000"/>
                  <a:lumOff val="25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4.2987638628082794E-3"/>
                  <c:y val="0.325792484754546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A-46D3-8688-EFA112FEC509}"/>
                </c:ext>
              </c:extLst>
            </c:dLbl>
            <c:numFmt formatCode="#,##0.0" sourceLinked="0"/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 b="0">
                    <a:latin typeface="PermianSansTypeface" pitchFamily="50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9126.5</c:v>
                </c:pt>
                <c:pt idx="1">
                  <c:v>10107.1</c:v>
                </c:pt>
                <c:pt idx="2">
                  <c:v>9676.7999999999993</c:v>
                </c:pt>
                <c:pt idx="3">
                  <c:v>9491.4</c:v>
                </c:pt>
                <c:pt idx="4">
                  <c:v>9644.9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71940480"/>
        <c:axId val="17194227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6350"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C00000"/>
                  </a:solidFill>
                </a:ln>
                <a:scene3d>
                  <a:camera prst="orthographicFront"/>
                  <a:lightRig rig="flat" dir="t">
                    <a:rot lat="0" lon="0" rev="20040000"/>
                  </a:lightRig>
                </a:scene3d>
                <a:sp3d prstMaterial="dkEdge">
                  <a:bevelT w="25400" h="38100" prst="convex"/>
                  <a:contourClr>
                    <a:srgbClr val="000000"/>
                  </a:contourClr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F76-47E2-8910-ABACB6CBE8A2}"/>
              </c:ext>
            </c:extLst>
          </c:dPt>
          <c:dLbls>
            <c:dLbl>
              <c:idx val="0"/>
              <c:layout>
                <c:manualLayout>
                  <c:x val="-5.0034968792174277E-2"/>
                  <c:y val="-5.316055136024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6-47E2-8910-ABACB6CBE8A2}"/>
                </c:ext>
              </c:extLst>
            </c:dLbl>
            <c:dLbl>
              <c:idx val="1"/>
              <c:layout>
                <c:manualLayout>
                  <c:x val="-4.4348669819928931E-2"/>
                  <c:y val="-4.843850419129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6-47E2-8910-ABACB6CBE8A2}"/>
                </c:ext>
              </c:extLst>
            </c:dLbl>
            <c:dLbl>
              <c:idx val="2"/>
              <c:layout>
                <c:manualLayout>
                  <c:x val="-3.7937724587978387E-2"/>
                  <c:y val="-8.4952936637133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6-47E2-8910-ABACB6CBE8A2}"/>
                </c:ext>
              </c:extLst>
            </c:dLbl>
            <c:dLbl>
              <c:idx val="3"/>
              <c:layout>
                <c:manualLayout>
                  <c:x val="-3.8251100515243296E-2"/>
                  <c:y val="-5.244604775678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6-47E2-8910-ABACB6CBE8A2}"/>
                </c:ext>
              </c:extLst>
            </c:dLbl>
            <c:dLbl>
              <c:idx val="4"/>
              <c:layout>
                <c:manualLayout>
                  <c:x val="-3.6971415744334421E-2"/>
                  <c:y val="-4.861981362795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76-47E2-8910-ABACB6CBE8A2}"/>
                </c:ext>
              </c:extLst>
            </c:dLbl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утвержденный бюджет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110.7445351449077</c:v>
                </c:pt>
                <c:pt idx="2">
                  <c:v>95.742596788396256</c:v>
                </c:pt>
                <c:pt idx="3">
                  <c:v>98.08407738095238</c:v>
                </c:pt>
                <c:pt idx="4">
                  <c:v>101.61725351370714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45344"/>
        <c:axId val="171943808"/>
      </c:lineChart>
      <c:catAx>
        <c:axId val="1719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71942272"/>
        <c:crosses val="autoZero"/>
        <c:auto val="1"/>
        <c:lblAlgn val="ctr"/>
        <c:lblOffset val="100"/>
        <c:noMultiLvlLbl val="0"/>
      </c:catAx>
      <c:valAx>
        <c:axId val="171942272"/>
        <c:scaling>
          <c:orientation val="minMax"/>
          <c:max val="11000"/>
          <c:min val="0"/>
        </c:scaling>
        <c:delete val="0"/>
        <c:axPos val="l"/>
        <c:majorGridlines>
          <c:spPr>
            <a:ln w="602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71940480"/>
        <c:crosses val="autoZero"/>
        <c:crossBetween val="between"/>
        <c:majorUnit val="1000"/>
      </c:valAx>
      <c:valAx>
        <c:axId val="171943808"/>
        <c:scaling>
          <c:orientation val="minMax"/>
          <c:max val="125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71945344"/>
        <c:crosses val="max"/>
        <c:crossBetween val="between"/>
      </c:valAx>
      <c:catAx>
        <c:axId val="17194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9438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710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56499368922578E-3"/>
          <c:y val="7.3785087859448123E-2"/>
          <c:w val="0.82932952804879612"/>
          <c:h val="0.8301635763109199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38B-4FDE-BE90-D98604C1755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038B-4FDE-BE90-D98604C1755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038B-4FDE-BE90-D98604C1755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038B-4FDE-BE90-D98604C1755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038B-4FDE-BE90-D98604C17551}"/>
              </c:ext>
            </c:extLst>
          </c:dPt>
          <c:dLbls>
            <c:dLbl>
              <c:idx val="0"/>
              <c:layout>
                <c:manualLayout>
                  <c:x val="-7.8692182350109247E-2"/>
                  <c:y val="-9.7023230283986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4 070,5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8B-4FDE-BE90-D98604C17551}"/>
                </c:ext>
              </c:extLst>
            </c:dLbl>
            <c:dLbl>
              <c:idx val="1"/>
              <c:layout>
                <c:manualLayout>
                  <c:x val="-7.485800188867904E-2"/>
                  <c:y val="0.11018984344639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4 111,7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8B-4FDE-BE90-D98604C17551}"/>
                </c:ext>
              </c:extLst>
            </c:dLbl>
            <c:dLbl>
              <c:idx val="2"/>
              <c:layout>
                <c:manualLayout>
                  <c:x val="6.5467957264007698E-2"/>
                  <c:y val="-0.22071623854890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8B-4FDE-BE90-D98604C17551}"/>
                </c:ext>
              </c:extLst>
            </c:dLbl>
            <c:dLbl>
              <c:idx val="3"/>
              <c:layout>
                <c:manualLayout>
                  <c:x val="-6.2459610969151577E-2"/>
                  <c:y val="0.19670462500519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8B-4FDE-BE90-D98604C17551}"/>
                </c:ext>
              </c:extLst>
            </c:dLbl>
            <c:dLbl>
              <c:idx val="4"/>
              <c:layout>
                <c:manualLayout>
                  <c:x val="4.2311270969892234E-3"/>
                  <c:y val="-0.1084221481128676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1 494,6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38B-4FDE-BE90-D98604C175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текущие расходы местный бюджет</c:v>
                </c:pt>
                <c:pt idx="1">
                  <c:v>текущие расходы краевой и федеральный бюджеты</c:v>
                </c:pt>
                <c:pt idx="2">
                  <c:v>бюджет развития</c:v>
                </c:pt>
                <c:pt idx="3">
                  <c:v>бюджет развития краевой и федеральный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4070.5</c:v>
                </c:pt>
                <c:pt idx="1">
                  <c:v>4111.7</c:v>
                </c:pt>
                <c:pt idx="2">
                  <c:v>669.8</c:v>
                </c:pt>
                <c:pt idx="3">
                  <c:v>824.8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8B-4FDE-BE90-D98604C1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320441247268826"/>
          <c:y val="0.12103051564810519"/>
          <c:w val="0.30806681202088659"/>
          <c:h val="0.757938968703789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17647672152941E-3"/>
          <c:y val="0.29347434489648871"/>
          <c:w val="0.98327239619878759"/>
          <c:h val="0.54943001447984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485555960941E-2"/>
                  <c:y val="-5.718276387386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91-4680-9255-BB6A97C2F3E8}"/>
                </c:ext>
              </c:extLst>
            </c:dLbl>
            <c:dLbl>
              <c:idx val="1"/>
              <c:layout>
                <c:manualLayout>
                  <c:x val="2.4721142325791284E-2"/>
                  <c:y val="-5.482114135527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1-4680-9255-BB6A97C2F3E8}"/>
                </c:ext>
              </c:extLst>
            </c:dLbl>
            <c:dLbl>
              <c:idx val="2"/>
              <c:layout>
                <c:manualLayout>
                  <c:x val="4.522289546175725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3-48C1-8965-8E2469FF4955}"/>
                </c:ext>
              </c:extLst>
            </c:dLbl>
            <c:dLbl>
              <c:idx val="3"/>
              <c:layout>
                <c:manualLayout>
                  <c:x val="1.4763479754503093E-2"/>
                  <c:y val="-8.075669654938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4FE2-9847-6F7CCD0B36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7666.4</c:v>
                </c:pt>
                <c:pt idx="1">
                  <c:v>2440.6999999999998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1-4680-9255-BB6A97C2F3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47432833545367E-2"/>
                  <c:y val="-5.205290119430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1-4680-9255-BB6A97C2F3E8}"/>
                </c:ext>
              </c:extLst>
            </c:dLbl>
            <c:dLbl>
              <c:idx val="1"/>
              <c:layout>
                <c:manualLayout>
                  <c:x val="3.4881139625807883E-2"/>
                  <c:y val="-6.839940847889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1-4680-9255-BB6A97C2F3E8}"/>
                </c:ext>
              </c:extLst>
            </c:dLbl>
            <c:dLbl>
              <c:idx val="2"/>
              <c:layout>
                <c:manualLayout>
                  <c:x val="2.261144773087890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3-48C1-8965-8E2469FF4955}"/>
                </c:ext>
              </c:extLst>
            </c:dLbl>
            <c:dLbl>
              <c:idx val="3"/>
              <c:layout>
                <c:manualLayout>
                  <c:x val="1.5260788151272891E-2"/>
                  <c:y val="-1.29205729277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3-48C1-8965-8E2469FF4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8182.2</c:v>
                </c:pt>
                <c:pt idx="1">
                  <c:v>1494.6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1-4680-9255-BB6A97C2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787392"/>
        <c:axId val="171788928"/>
        <c:axId val="0"/>
      </c:bar3DChart>
      <c:catAx>
        <c:axId val="171787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1788928"/>
        <c:crosses val="autoZero"/>
        <c:auto val="1"/>
        <c:lblAlgn val="ctr"/>
        <c:lblOffset val="100"/>
        <c:noMultiLvlLbl val="0"/>
      </c:catAx>
      <c:valAx>
        <c:axId val="1717889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1787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8011519027571E-2"/>
          <c:y val="0.16043791422731846"/>
          <c:w val="0.90939169654552721"/>
          <c:h val="0.6420417548409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7916158843498992E-3"/>
                  <c:y val="0.3633710480298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D-48E3-9D25-854856E05566}"/>
                </c:ext>
              </c:extLst>
            </c:dLbl>
            <c:dLbl>
              <c:idx val="1"/>
              <c:layout>
                <c:manualLayout>
                  <c:x val="3.0934489423436544E-3"/>
                  <c:y val="0.3959958623701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8E3-9D25-854856E05566}"/>
                </c:ext>
              </c:extLst>
            </c:dLbl>
            <c:dLbl>
              <c:idx val="2"/>
              <c:layout>
                <c:manualLayout>
                  <c:x val="-2.7487882207156505E-3"/>
                  <c:y val="0.176389999301410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8E3-9D25-854856E05566}"/>
                </c:ext>
              </c:extLst>
            </c:dLbl>
            <c:dLbl>
              <c:idx val="3"/>
              <c:layout>
                <c:manualLayout>
                  <c:x val="2.8776111137107326E-3"/>
                  <c:y val="7.0462928362036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8E3-9D25-854856E05566}"/>
                </c:ext>
              </c:extLst>
            </c:dLbl>
            <c:dLbl>
              <c:idx val="4"/>
              <c:layout>
                <c:manualLayout>
                  <c:x val="3.0499414745248405E-3"/>
                  <c:y val="7.57285938647567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D-48E3-9D25-854856E055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1073.9000000000001</c:v>
                </c:pt>
                <c:pt idx="1">
                  <c:v>1290.3</c:v>
                </c:pt>
                <c:pt idx="2">
                  <c:v>376.1</c:v>
                </c:pt>
                <c:pt idx="3">
                  <c:v>165.7</c:v>
                </c:pt>
                <c:pt idx="4">
                  <c:v>152.6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02567680"/>
        <c:axId val="202569216"/>
      </c:barChart>
      <c:catAx>
        <c:axId val="2025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2569216"/>
        <c:crosses val="autoZero"/>
        <c:auto val="1"/>
        <c:lblAlgn val="ctr"/>
        <c:lblOffset val="100"/>
        <c:noMultiLvlLbl val="0"/>
      </c:catAx>
      <c:valAx>
        <c:axId val="202569216"/>
        <c:scaling>
          <c:orientation val="minMax"/>
          <c:max val="1400"/>
          <c:min val="0"/>
        </c:scaling>
        <c:delete val="0"/>
        <c:axPos val="l"/>
        <c:majorGridlines>
          <c:spPr>
            <a:ln w="6314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202567680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8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648253937758"/>
          <c:y val="0.24621859559301423"/>
          <c:w val="0.71970521222018424"/>
          <c:h val="0.6971383326850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64A-4C9A-9834-C2B06E81065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A64A-4C9A-9834-C2B06E81065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A64A-4C9A-9834-C2B06E81065A}"/>
              </c:ext>
            </c:extLst>
          </c:dPt>
          <c:dPt>
            <c:idx val="3"/>
            <c:bubble3D val="0"/>
            <c:spPr>
              <a:solidFill>
                <a:srgbClr val="E2EBF0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A64A-4C9A-9834-C2B06E8106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8-A64A-4C9A-9834-C2B06E81065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A64A-4C9A-9834-C2B06E81065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A64A-4C9A-9834-C2B06E8106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A64A-4C9A-9834-C2B06E81065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E-A64A-4C9A-9834-C2B06E81065A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F-A64A-4C9A-9834-C2B06E81065A}"/>
              </c:ext>
            </c:extLst>
          </c:dPt>
          <c:dLbls>
            <c:dLbl>
              <c:idx val="0"/>
              <c:layout>
                <c:manualLayout>
                  <c:x val="0.19289579462117368"/>
                  <c:y val="-0.1223436922319519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+mn-lt"/>
                      </a:rPr>
                      <a:t>общегосударст - венные вопросы
12%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4A-4C9A-9834-C2B06E81065A}"/>
                </c:ext>
              </c:extLst>
            </c:dLbl>
            <c:dLbl>
              <c:idx val="1"/>
              <c:layout>
                <c:manualLayout>
                  <c:x val="0.11046880863109812"/>
                  <c:y val="-3.7310472687339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4A-4C9A-9834-C2B06E81065A}"/>
                </c:ext>
              </c:extLst>
            </c:dLbl>
            <c:dLbl>
              <c:idx val="2"/>
              <c:layout>
                <c:manualLayout>
                  <c:x val="0.11149390161532896"/>
                  <c:y val="2.37982465746464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4A-4C9A-9834-C2B06E81065A}"/>
                </c:ext>
              </c:extLst>
            </c:dLbl>
            <c:dLbl>
              <c:idx val="3"/>
              <c:layout>
                <c:manualLayout>
                  <c:x val="-0.27709679065564763"/>
                  <c:y val="-3.3571746267769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A-4C9A-9834-C2B06E81065A}"/>
                </c:ext>
              </c:extLst>
            </c:dLbl>
            <c:dLbl>
              <c:idx val="4"/>
              <c:layout>
                <c:manualLayout>
                  <c:x val="-7.9799112034365891E-2"/>
                  <c:y val="2.810299762100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4A-4C9A-9834-C2B06E81065A}"/>
                </c:ext>
              </c:extLst>
            </c:dLbl>
            <c:dLbl>
              <c:idx val="5"/>
              <c:layout>
                <c:manualLayout>
                  <c:x val="-9.2033585393895917E-2"/>
                  <c:y val="-3.0328796603929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4A-4C9A-9834-C2B06E81065A}"/>
                </c:ext>
              </c:extLst>
            </c:dLbl>
            <c:dLbl>
              <c:idx val="6"/>
              <c:layout>
                <c:manualLayout>
                  <c:x val="-0.19470690830058748"/>
                  <c:y val="-0.1187171699461516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64A-4C9A-9834-C2B06E81065A}"/>
                </c:ext>
              </c:extLst>
            </c:dLbl>
            <c:dLbl>
              <c:idx val="7"/>
              <c:layout>
                <c:manualLayout>
                  <c:x val="-6.3758334058795427E-2"/>
                  <c:y val="-0.18495879529327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4A-4C9A-9834-C2B06E81065A}"/>
                </c:ext>
              </c:extLst>
            </c:dLbl>
            <c:dLbl>
              <c:idx val="8"/>
              <c:layout>
                <c:manualLayout>
                  <c:x val="4.6152238976227854E-2"/>
                  <c:y val="-0.143849741151029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4A-4C9A-9834-C2B06E81065A}"/>
                </c:ext>
              </c:extLst>
            </c:dLbl>
            <c:dLbl>
              <c:idx val="9"/>
              <c:layout>
                <c:manualLayout>
                  <c:x val="0.19597419556257337"/>
                  <c:y val="-0.158295397879130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4A-4C9A-9834-C2B06E810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1148.4000000000001</c:v>
                </c:pt>
                <c:pt idx="1">
                  <c:v>140.4</c:v>
                </c:pt>
                <c:pt idx="2" formatCode="0.0">
                  <c:v>708.3</c:v>
                </c:pt>
                <c:pt idx="3">
                  <c:v>5513.6</c:v>
                </c:pt>
                <c:pt idx="4" formatCode="0.0">
                  <c:v>503.8</c:v>
                </c:pt>
                <c:pt idx="5" formatCode="0.0">
                  <c:v>1104.8</c:v>
                </c:pt>
                <c:pt idx="6" formatCode="0.0">
                  <c:v>141.19999999999999</c:v>
                </c:pt>
                <c:pt idx="7" formatCode="0.0">
                  <c:v>150.1</c:v>
                </c:pt>
                <c:pt idx="8">
                  <c:v>222.6</c:v>
                </c:pt>
                <c:pt idx="9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A-4C9A-9834-C2B06E8106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11.867682164374216</c:v>
                </c:pt>
                <c:pt idx="1">
                  <c:v>1.4509078508169104</c:v>
                </c:pt>
                <c:pt idx="2">
                  <c:v>7.3196440935442846</c:v>
                </c:pt>
                <c:pt idx="3">
                  <c:v>56.978102038918209</c:v>
                </c:pt>
                <c:pt idx="4">
                  <c:v>5.2063203364783437</c:v>
                </c:pt>
                <c:pt idx="5">
                  <c:v>11.417115338906855</c:v>
                </c:pt>
                <c:pt idx="6">
                  <c:v>1.4591751320181461</c:v>
                </c:pt>
                <c:pt idx="7">
                  <c:v>1.5511486353818964</c:v>
                </c:pt>
                <c:pt idx="8">
                  <c:v>2.3003709942439046</c:v>
                </c:pt>
                <c:pt idx="9">
                  <c:v>0.44953341531720514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8DB-4B7A-AFE5-DEA2A1778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10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7725133907061418E-2"/>
          <c:w val="1"/>
          <c:h val="0.56095387549531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Pt>
            <c:idx val="1"/>
            <c:bubble3D val="0"/>
            <c:spPr>
              <a:ln w="317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104-435B-88E4-E6592C986557}"/>
              </c:ext>
            </c:extLst>
          </c:dPt>
          <c:dLbls>
            <c:dLbl>
              <c:idx val="0"/>
              <c:layout>
                <c:manualLayout>
                  <c:x val="-0.24567802714266151"/>
                  <c:y val="-2.59170764651880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775409967661709E-2"/>
                  <c:y val="-9.108527415082534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04-435B-88E4-E6592C986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 первоначальный бюджет</c:v>
                </c:pt>
                <c:pt idx="1">
                  <c:v>2026 год
утвержденный
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9019.2999999999993</c:v>
                </c:pt>
                <c:pt idx="1">
                  <c:v>9517.7999999999993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88480"/>
        <c:axId val="203202560"/>
      </c:lineChart>
      <c:catAx>
        <c:axId val="20318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3202560"/>
        <c:crosses val="autoZero"/>
        <c:auto val="1"/>
        <c:lblAlgn val="ctr"/>
        <c:lblOffset val="100"/>
        <c:noMultiLvlLbl val="0"/>
      </c:catAx>
      <c:valAx>
        <c:axId val="20320256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203188480"/>
        <c:crosses val="autoZero"/>
        <c:crossBetween val="between"/>
        <c:majorUnit val="1000"/>
      </c:valAx>
      <c:spPr>
        <a:noFill/>
        <a:ln w="2198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69816607614214E-2"/>
          <c:y val="0.15251157956249131"/>
          <c:w val="0.8930836065053519"/>
          <c:h val="0.61897946573551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72919</c:v>
                </c:pt>
                <c:pt idx="1">
                  <c:v>83492</c:v>
                </c:pt>
                <c:pt idx="2">
                  <c:v>92509</c:v>
                </c:pt>
                <c:pt idx="3">
                  <c:v>102500</c:v>
                </c:pt>
                <c:pt idx="4">
                  <c:v>113570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72755200"/>
        <c:axId val="17278156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0384907234481917E-2"/>
                  <c:y val="-0.121093026700736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6.5180210576394934E-2"/>
                  <c:y val="-7.6240500026745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6.1078926217178794E-2"/>
                  <c:y val="-0.10000689223831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839244208978181E-2"/>
                  <c:y val="-0.122838717508754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890076108586811E-2"/>
                  <c:y val="-0.110948999257465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</c:v>
                  </c:pt>
                  <c:pt idx="1">
                    <c:v>2025</c:v>
                  </c:pt>
                  <c:pt idx="2">
                    <c:v>2026</c:v>
                  </c:pt>
                  <c:pt idx="3">
                    <c:v>2027</c:v>
                  </c:pt>
                  <c:pt idx="4">
                    <c:v>2028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114.49965029690479</c:v>
                </c:pt>
                <c:pt idx="2">
                  <c:v>110.79983711014229</c:v>
                </c:pt>
                <c:pt idx="3">
                  <c:v>110.80003026732534</c:v>
                </c:pt>
                <c:pt idx="4">
                  <c:v>110.80000000000001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83104"/>
        <c:axId val="172784640"/>
      </c:lineChart>
      <c:catAx>
        <c:axId val="172755200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72781568"/>
        <c:crossesAt val="0"/>
        <c:auto val="1"/>
        <c:lblAlgn val="ctr"/>
        <c:lblOffset val="100"/>
        <c:noMultiLvlLbl val="1"/>
      </c:catAx>
      <c:valAx>
        <c:axId val="172781568"/>
        <c:scaling>
          <c:orientation val="minMax"/>
          <c:max val="120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2755200"/>
        <c:crosses val="autoZero"/>
        <c:crossBetween val="between"/>
        <c:majorUnit val="20000"/>
        <c:minorUnit val="5000"/>
      </c:valAx>
      <c:catAx>
        <c:axId val="17278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784640"/>
        <c:crosses val="autoZero"/>
        <c:auto val="1"/>
        <c:lblAlgn val="ctr"/>
        <c:lblOffset val="100"/>
        <c:noMultiLvlLbl val="0"/>
      </c:catAx>
      <c:valAx>
        <c:axId val="172784640"/>
        <c:scaling>
          <c:logBase val="10"/>
          <c:orientation val="minMax"/>
          <c:max val="120"/>
          <c:min val="5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72783104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914359106985414E-2"/>
          <c:y val="0.13554140694857361"/>
          <c:w val="0.93889751917699782"/>
          <c:h val="0.63563908399808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61-4362-96F3-E3057C6F533D}"/>
              </c:ext>
            </c:extLst>
          </c:dPt>
          <c:dPt>
            <c:idx val="1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61-4362-96F3-E3057C6F5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5370.3</c:v>
                </c:pt>
                <c:pt idx="1">
                  <c:v>5390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479232"/>
        <c:axId val="262503040"/>
      </c:barChart>
      <c:catAx>
        <c:axId val="2624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262503040"/>
        <c:crossesAt val="0"/>
        <c:auto val="1"/>
        <c:lblAlgn val="ctr"/>
        <c:lblOffset val="100"/>
        <c:noMultiLvlLbl val="0"/>
      </c:catAx>
      <c:valAx>
        <c:axId val="262503040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6247923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2784135325599"/>
          <c:y val="0"/>
          <c:w val="0.89267215864674387"/>
          <c:h val="0.7721304255298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5222895461757813E-3"/>
                  <c:y val="-3.9123557560750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BD-412B-8CAD-AD4A4F72D56D}"/>
                </c:ext>
              </c:extLst>
            </c:dLbl>
            <c:dLbl>
              <c:idx val="1"/>
              <c:layout>
                <c:manualLayout>
                  <c:x val="0"/>
                  <c:y val="1.98412009815372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BD-412B-8CAD-AD4A4F72D56D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243.6</c:v>
                </c:pt>
                <c:pt idx="1">
                  <c:v>192.1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41480064"/>
        <c:axId val="241481600"/>
      </c:barChart>
      <c:catAx>
        <c:axId val="24148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241481600"/>
        <c:crosses val="autoZero"/>
        <c:auto val="1"/>
        <c:lblAlgn val="ctr"/>
        <c:lblOffset val="100"/>
        <c:noMultiLvlLbl val="0"/>
      </c:catAx>
      <c:valAx>
        <c:axId val="241481600"/>
        <c:scaling>
          <c:orientation val="minMax"/>
          <c:max val="4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41480064"/>
        <c:crosses val="autoZero"/>
        <c:crossBetween val="between"/>
        <c:majorUnit val="11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65618568204054E-2"/>
          <c:y val="4.6265377347416869E-2"/>
          <c:w val="0.89430065784562929"/>
          <c:h val="0.81322406413310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661070883770292E-3"/>
                  <c:y val="6.7528894781827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EF-484A-9053-1DB74BEF4D63}"/>
                </c:ext>
              </c:extLst>
            </c:dLbl>
            <c:dLbl>
              <c:idx val="1"/>
              <c:layout>
                <c:manualLayout>
                  <c:x val="0"/>
                  <c:y val="-3.9406018182509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EF-484A-9053-1DB74BEF4D63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9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1011.8</c:v>
                </c:pt>
                <c:pt idx="1">
                  <c:v>663.6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55787776"/>
        <c:axId val="255789312"/>
      </c:barChart>
      <c:catAx>
        <c:axId val="2557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255789312"/>
        <c:crosses val="autoZero"/>
        <c:auto val="1"/>
        <c:lblAlgn val="ctr"/>
        <c:lblOffset val="100"/>
        <c:noMultiLvlLbl val="0"/>
      </c:catAx>
      <c:valAx>
        <c:axId val="255789312"/>
        <c:scaling>
          <c:orientation val="minMax"/>
          <c:max val="1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55787776"/>
        <c:crosses val="autoZero"/>
        <c:crossBetween val="between"/>
        <c:majorUnit val="10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101.2</c:v>
                </c:pt>
                <c:pt idx="1">
                  <c:v>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942848"/>
        <c:axId val="256944384"/>
      </c:barChart>
      <c:catAx>
        <c:axId val="25694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256944384"/>
        <c:crosses val="autoZero"/>
        <c:auto val="1"/>
        <c:lblAlgn val="ctr"/>
        <c:lblOffset val="100"/>
        <c:noMultiLvlLbl val="0"/>
      </c:catAx>
      <c:valAx>
        <c:axId val="256944384"/>
        <c:scaling>
          <c:orientation val="minMax"/>
          <c:max val="12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256942848"/>
        <c:crosses val="autoZero"/>
        <c:crossBetween val="between"/>
        <c:majorUnit val="2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835555488440875E-2"/>
          <c:y val="0.11603242914529964"/>
          <c:w val="0.96232888902311831"/>
          <c:h val="0.71035235850987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8565188663247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80-44AE-810E-6ABAE3A1B064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80-44AE-810E-6ABAE3A1B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133.4</c:v>
                </c:pt>
                <c:pt idx="1">
                  <c:v>166.6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168"/>
        <c:axId val="22104704"/>
      </c:barChart>
      <c:catAx>
        <c:axId val="221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22104704"/>
        <c:crosses val="autoZero"/>
        <c:auto val="1"/>
        <c:lblAlgn val="ctr"/>
        <c:lblOffset val="100"/>
        <c:noMultiLvlLbl val="0"/>
      </c:catAx>
      <c:valAx>
        <c:axId val="22104704"/>
        <c:scaling>
          <c:orientation val="minMax"/>
          <c:max val="17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22103168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31713861589366"/>
          <c:y val="8.4073048666747086E-2"/>
          <c:w val="0.83425864054765397"/>
          <c:h val="0.72989970077938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012174777791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F-4C81-A469-6F80C2B40018}"/>
                </c:ext>
              </c:extLst>
            </c:dLbl>
            <c:dLbl>
              <c:idx val="1"/>
              <c:layout>
                <c:manualLayout>
                  <c:x val="-5.8154862965735452E-3"/>
                  <c:y val="-4.6707249259303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F-4C81-A469-6F80C2B400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185.9</c:v>
                </c:pt>
                <c:pt idx="1">
                  <c:v>202.6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25"/>
        <c:axId val="18929152"/>
        <c:axId val="18930688"/>
      </c:barChart>
      <c:catAx>
        <c:axId val="189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8930688"/>
        <c:crosses val="autoZero"/>
        <c:auto val="1"/>
        <c:lblAlgn val="ctr"/>
        <c:lblOffset val="100"/>
        <c:noMultiLvlLbl val="0"/>
      </c:catAx>
      <c:valAx>
        <c:axId val="18930688"/>
        <c:scaling>
          <c:orientation val="minMax"/>
          <c:max val="23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crossAx val="18929152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870106220081827E-2"/>
          <c:y val="0.10680282324673375"/>
          <c:w val="0.96625978755983633"/>
          <c:h val="0.71470070581168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493.3</c:v>
                </c:pt>
                <c:pt idx="1">
                  <c:v>594.4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0-479D-AA0D-C8C779AF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81504"/>
        <c:axId val="48983040"/>
      </c:barChart>
      <c:catAx>
        <c:axId val="489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48983040"/>
        <c:crosses val="autoZero"/>
        <c:auto val="1"/>
        <c:lblAlgn val="ctr"/>
        <c:lblOffset val="100"/>
        <c:noMultiLvlLbl val="0"/>
      </c:catAx>
      <c:valAx>
        <c:axId val="48983040"/>
        <c:scaling>
          <c:orientation val="minMax"/>
          <c:max val="60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48981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6.5757041687746362E-2"/>
          <c:y val="0.19486309967731694"/>
          <c:w val="0.93424295831225379"/>
          <c:h val="0.58102483256662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ТУ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
бюджет
2025 года</c:v>
                </c:pt>
                <c:pt idx="1">
                  <c:v>Уточненный
бюджет
2025 года</c:v>
                </c:pt>
                <c:pt idx="2">
                  <c:v>Утвержденный
бюджет
2026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45.8</c:v>
                </c:pt>
                <c:pt idx="1">
                  <c:v>46.9</c:v>
                </c:pt>
                <c:pt idx="2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F-42AD-8766-1AF642664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МКУ ТУ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
бюджет
2025 года</c:v>
                </c:pt>
                <c:pt idx="1">
                  <c:v>Уточненный
бюджет
2025 года</c:v>
                </c:pt>
                <c:pt idx="2">
                  <c:v>Утвержденный
бюджет
2026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95.6</c:v>
                </c:pt>
                <c:pt idx="1">
                  <c:v>96.5</c:v>
                </c:pt>
                <c:pt idx="2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2F-42AD-8766-1AF642664F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8188800"/>
        <c:axId val="48190592"/>
        <c:axId val="0"/>
      </c:bar3DChart>
      <c:catAx>
        <c:axId val="4818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48190592"/>
        <c:crosses val="autoZero"/>
        <c:auto val="1"/>
        <c:lblAlgn val="ctr"/>
        <c:lblOffset val="100"/>
        <c:noMultiLvlLbl val="0"/>
      </c:catAx>
      <c:valAx>
        <c:axId val="48190592"/>
        <c:scaling>
          <c:orientation val="minMax"/>
          <c:max val="130"/>
        </c:scaling>
        <c:delete val="1"/>
        <c:axPos val="l"/>
        <c:numFmt formatCode="General" sourceLinked="1"/>
        <c:majorTickMark val="none"/>
        <c:minorTickMark val="none"/>
        <c:tickLblPos val="nextTo"/>
        <c:crossAx val="48188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52276377004945"/>
          <c:y val="0.92581489194981481"/>
          <c:w val="0.57082006957904585"/>
          <c:h val="5.91184082446879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68847959128857E-2"/>
          <c:y val="0.2621813004199201"/>
          <c:w val="0.89430065784562929"/>
          <c:h val="0.53334538906380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940170184659318E-3"/>
                  <c:y val="-3.24358793767060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352,5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889-400B-A33D-4A72D6757B10}"/>
                </c:ext>
              </c:extLst>
            </c:dLbl>
            <c:dLbl>
              <c:idx val="1"/>
              <c:layout>
                <c:manualLayout>
                  <c:x val="3.5054086604863928E-3"/>
                  <c:y val="-1.0500668141272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A-4080-86AD-56439116CF9E}"/>
                </c:ext>
              </c:extLst>
            </c:dLbl>
            <c:dLbl>
              <c:idx val="2"/>
              <c:layout>
                <c:manualLayout>
                  <c:x val="1.4697228415182736E-3"/>
                  <c:y val="0.115044044480547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A-4080-86AD-56439116CF9E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352.5</c:v>
                </c:pt>
                <c:pt idx="1">
                  <c:v>196.8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48387200"/>
        <c:axId val="48388736"/>
      </c:barChart>
      <c:catAx>
        <c:axId val="4838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48388736"/>
        <c:crosses val="autoZero"/>
        <c:auto val="1"/>
        <c:lblAlgn val="ctr"/>
        <c:lblOffset val="100"/>
        <c:noMultiLvlLbl val="0"/>
      </c:catAx>
      <c:valAx>
        <c:axId val="48388736"/>
        <c:scaling>
          <c:orientation val="minMax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48387200"/>
        <c:crosses val="autoZero"/>
        <c:crossBetween val="between"/>
        <c:majorUnit val="50"/>
        <c:minorUnit val="22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6242897284038479"/>
          <c:w val="0.83992091270945723"/>
          <c:h val="0.67295663307133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4697228415181658E-3"/>
                  <c:y val="-3.6696415962452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1.1757782732145327E-2"/>
                  <c:y val="-1.901874397415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384.3</c:v>
                </c:pt>
                <c:pt idx="1">
                  <c:v>147.6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8102144"/>
        <c:axId val="188103680"/>
      </c:barChart>
      <c:catAx>
        <c:axId val="1881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88103680"/>
        <c:crosses val="autoZero"/>
        <c:auto val="1"/>
        <c:lblAlgn val="ctr"/>
        <c:lblOffset val="100"/>
        <c:noMultiLvlLbl val="0"/>
      </c:catAx>
      <c:valAx>
        <c:axId val="18810368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88102144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84679902636438E-3"/>
          <c:y val="0.18746256282243673"/>
          <c:w val="0.9843232939382387"/>
          <c:h val="0.49930335515679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2025 первоначальный бюджет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603536760608818E-3"/>
                  <c:y val="5.9157942705264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-1.8670342238775331E-3"/>
                  <c:y val="6.0616706531064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8762.7000000000007</c:v>
                </c:pt>
                <c:pt idx="1">
                  <c:v>9126.49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2025 уточ. бюджет по данным бюджетной росписи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4.6922197131880702E-7"/>
                  <c:y val="7.840060520553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7-4F1D-86A7-2277CB1C8468}"/>
                </c:ext>
              </c:extLst>
            </c:dLbl>
            <c:dLbl>
              <c:idx val="1"/>
              <c:layout>
                <c:manualLayout>
                  <c:x val="2.9795595178744244E-3"/>
                  <c:y val="6.652172562893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67-4F1D-86A7-2277CB1C8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>
                  <c:v>9565.69</c:v>
                </c:pt>
                <c:pt idx="1">
                  <c:v>10122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7-4F1D-86A7-2277CB1C846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2026 утвержденный бюджет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067-4F1D-86A7-2277CB1C84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067-4F1D-86A7-2277CB1C8468}"/>
              </c:ext>
            </c:extLst>
          </c:dPt>
          <c:dLbls>
            <c:dLbl>
              <c:idx val="0"/>
              <c:layout>
                <c:manualLayout>
                  <c:x val="5.9591190357488489E-3"/>
                  <c:y val="5.939439788297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67-4F1D-86A7-2277CB1C8468}"/>
                </c:ext>
              </c:extLst>
            </c:dLbl>
            <c:dLbl>
              <c:idx val="1"/>
              <c:layout>
                <c:manualLayout>
                  <c:x val="5.9588844247631893E-3"/>
                  <c:y val="4.989110715273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67-4F1D-86A7-2277CB1C8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Лист1!$B$4:$C$4</c:f>
              <c:numCache>
                <c:formatCode>#,##0.0</c:formatCode>
                <c:ptCount val="2"/>
                <c:pt idx="0">
                  <c:v>9587.4</c:v>
                </c:pt>
                <c:pt idx="1">
                  <c:v>9676.7999999999993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67-4F1D-86A7-2277CB1C8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"/>
        <c:axId val="252385920"/>
        <c:axId val="252490112"/>
      </c:barChart>
      <c:catAx>
        <c:axId val="252385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52490112"/>
        <c:crosses val="autoZero"/>
        <c:auto val="1"/>
        <c:lblAlgn val="ctr"/>
        <c:lblOffset val="30"/>
        <c:noMultiLvlLbl val="0"/>
      </c:catAx>
      <c:valAx>
        <c:axId val="2524901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5238592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vert="horz"/>
          <a:lstStyle/>
          <a:p>
            <a:pPr>
              <a:defRPr sz="1000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6926202413863154"/>
          <c:w val="0.99777494941200617"/>
          <c:h val="0.2141075444541346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2810110535835284"/>
          <c:w val="0.83992091270945723"/>
          <c:h val="0.5980097246321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4697228415181658E-3"/>
                  <c:y val="-6.4539326890932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8.8183370491089954E-3"/>
                  <c:y val="-2.15569048489041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908.6</c:v>
                </c:pt>
                <c:pt idx="1">
                  <c:v>1102.4000000000001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48875008"/>
        <c:axId val="48876544"/>
      </c:barChart>
      <c:catAx>
        <c:axId val="4887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48876544"/>
        <c:crosses val="autoZero"/>
        <c:auto val="1"/>
        <c:lblAlgn val="ctr"/>
        <c:lblOffset val="100"/>
        <c:noMultiLvlLbl val="0"/>
      </c:catAx>
      <c:valAx>
        <c:axId val="48876544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48875008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0705747167785887E-3"/>
          <c:y val="0.2154588884063387"/>
          <c:w val="0.97626672485025923"/>
          <c:h val="0.47169001424084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911EE1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D1B5-4589-B7F4-B88AC4CC475A}"/>
              </c:ext>
            </c:extLst>
          </c:dPt>
          <c:dPt>
            <c:idx val="1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D1B5-4589-B7F4-B88AC4CC4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337.5</c:v>
                </c:pt>
                <c:pt idx="1">
                  <c:v>416.4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5.114525486994325E-3"/>
                  <c:y val="3.320373555396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176.6</c:v>
                </c:pt>
                <c:pt idx="1">
                  <c:v>284.89999999999998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288192"/>
        <c:axId val="186847616"/>
        <c:axId val="0"/>
      </c:bar3DChart>
      <c:catAx>
        <c:axId val="18728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847616"/>
        <c:crosses val="autoZero"/>
        <c:auto val="1"/>
        <c:lblAlgn val="ctr"/>
        <c:lblOffset val="100"/>
        <c:noMultiLvlLbl val="0"/>
      </c:catAx>
      <c:valAx>
        <c:axId val="186847616"/>
        <c:scaling>
          <c:orientation val="minMax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млн руб.</a:t>
                </a:r>
              </a:p>
            </c:rich>
          </c:tx>
          <c:layout>
            <c:manualLayout>
              <c:xMode val="edge"/>
              <c:yMode val="edge"/>
              <c:x val="0"/>
              <c:y val="0.1443140156144266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872881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445.03</c:v>
                </c:pt>
                <c:pt idx="1">
                  <c:v>458.03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1583.39</c:v>
                </c:pt>
                <c:pt idx="1">
                  <c:v>1570.38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414016"/>
        <c:axId val="187415552"/>
        <c:axId val="0"/>
      </c:bar3DChart>
      <c:catAx>
        <c:axId val="1874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415552"/>
        <c:crosses val="autoZero"/>
        <c:auto val="1"/>
        <c:lblAlgn val="ctr"/>
        <c:lblOffset val="100"/>
        <c:noMultiLvlLbl val="0"/>
      </c:catAx>
      <c:valAx>
        <c:axId val="18741555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км</a:t>
                </a:r>
              </a:p>
            </c:rich>
          </c:tx>
          <c:layout>
            <c:manualLayout>
              <c:xMode val="edge"/>
              <c:yMode val="edge"/>
              <c:x val="2.9069280896723313E-2"/>
              <c:y val="3.9656780863215044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87414016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1425607658"/>
          <c:y val="0.16116630397757475"/>
          <c:w val="0.83992091270945723"/>
          <c:h val="0.5980097246321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3648924372986543E-3"/>
                  <c:y val="-2.9992037473774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-8.2846014637802407E-3"/>
                  <c:y val="8.2914414776018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490.4</c:v>
                </c:pt>
                <c:pt idx="1">
                  <c:v>545.6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7486592"/>
        <c:axId val="187488128"/>
      </c:barChart>
      <c:catAx>
        <c:axId val="1874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87488128"/>
        <c:crosses val="autoZero"/>
        <c:auto val="1"/>
        <c:lblAlgn val="ctr"/>
        <c:lblOffset val="100"/>
        <c:noMultiLvlLbl val="0"/>
      </c:catAx>
      <c:valAx>
        <c:axId val="187488128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87486592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99174098869822E-2"/>
          <c:y val="7.2561134080340275E-2"/>
          <c:w val="0.89772121438004882"/>
          <c:h val="0.2994991238887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7837618932988496E-5"/>
                  <c:y val="0.102656252479883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1.3836702118438483E-3"/>
                  <c:y val="0.12623919762883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F-4600-8C8F-16FDE690F100}"/>
                </c:ext>
              </c:extLst>
            </c:dLbl>
            <c:dLbl>
              <c:idx val="2"/>
              <c:layout>
                <c:manualLayout>
                  <c:x val="1.691762032861811E-3"/>
                  <c:y val="0.1529197648673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F-4600-8C8F-16FDE690F100}"/>
                </c:ext>
              </c:extLst>
            </c:dLbl>
            <c:dLbl>
              <c:idx val="3"/>
              <c:layout>
                <c:manualLayout>
                  <c:x val="-2.6245956020550867E-3"/>
                  <c:y val="0.136765309806846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F-4600-8C8F-16FDE690F100}"/>
                </c:ext>
              </c:extLst>
            </c:dLbl>
            <c:dLbl>
              <c:idx val="4"/>
              <c:layout>
                <c:manualLayout>
                  <c:x val="5.710183060057464E-3"/>
                  <c:y val="0.15846693100044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F-4600-8C8F-16FDE690F1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141.1</c:v>
                </c:pt>
                <c:pt idx="1">
                  <c:v>156.80000000000001</c:v>
                </c:pt>
                <c:pt idx="2">
                  <c:v>186.3</c:v>
                </c:pt>
                <c:pt idx="3">
                  <c:v>174</c:v>
                </c:pt>
                <c:pt idx="4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94803584"/>
        <c:axId val="19480512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2096138420528109E-2"/>
                  <c:y val="-5.2987664069071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n-lt"/>
                      </a:rPr>
                      <a:t>100,0 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EF-4600-8C8F-16FDE690F100}"/>
                </c:ext>
              </c:extLst>
            </c:dLbl>
            <c:dLbl>
              <c:idx val="1"/>
              <c:layout>
                <c:manualLayout>
                  <c:x val="-3.6729466622373828E-2"/>
                  <c:y val="-3.825641396987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F-4600-8C8F-16FDE690F100}"/>
                </c:ext>
              </c:extLst>
            </c:dLbl>
            <c:dLbl>
              <c:idx val="2"/>
              <c:layout>
                <c:manualLayout>
                  <c:x val="-3.8830608243329741E-2"/>
                  <c:y val="-5.35215829193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F-4600-8C8F-16FDE690F100}"/>
                </c:ext>
              </c:extLst>
            </c:dLbl>
            <c:dLbl>
              <c:idx val="3"/>
              <c:layout>
                <c:manualLayout>
                  <c:x val="-3.8358038745432303E-2"/>
                  <c:y val="-5.859344001460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F-4600-8C8F-16FDE690F100}"/>
                </c:ext>
              </c:extLst>
            </c:dLbl>
            <c:dLbl>
              <c:idx val="4"/>
              <c:layout>
                <c:manualLayout>
                  <c:x val="-3.5587845666458708E-2"/>
                  <c:y val="-6.1612201818845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F-4600-8C8F-16FDE690F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2025 год</c:v>
                  </c:pt>
                  <c:pt idx="1">
                    <c:v>2025 год</c:v>
                  </c:pt>
                  <c:pt idx="2">
                    <c:v>2026 год</c:v>
                  </c:pt>
                  <c:pt idx="3">
                    <c:v>2027 год</c:v>
                  </c:pt>
                  <c:pt idx="4">
                    <c:v>2028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111.12686038270732</c:v>
                </c:pt>
                <c:pt idx="2">
                  <c:v>118.8137755102041</c:v>
                </c:pt>
                <c:pt idx="3">
                  <c:v>93.397745571658604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31488"/>
        <c:axId val="194833024"/>
      </c:lineChart>
      <c:catAx>
        <c:axId val="19480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4805120"/>
        <c:crosses val="autoZero"/>
        <c:auto val="1"/>
        <c:lblAlgn val="ctr"/>
        <c:lblOffset val="100"/>
        <c:noMultiLvlLbl val="0"/>
      </c:catAx>
      <c:valAx>
        <c:axId val="1948051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4803584"/>
        <c:crosses val="autoZero"/>
        <c:crossBetween val="between"/>
      </c:valAx>
      <c:catAx>
        <c:axId val="19483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833024"/>
        <c:crosses val="autoZero"/>
        <c:auto val="1"/>
        <c:lblAlgn val="ctr"/>
        <c:lblOffset val="100"/>
        <c:noMultiLvlLbl val="0"/>
      </c:catAx>
      <c:valAx>
        <c:axId val="194833024"/>
        <c:scaling>
          <c:orientation val="minMax"/>
          <c:max val="13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880502507676979"/>
              <c:y val="4.0025314647578836E-4"/>
            </c:manualLayout>
          </c:layout>
          <c:overlay val="0"/>
        </c:title>
        <c:numFmt formatCode="0" sourceLinked="0"/>
        <c:majorTickMark val="out"/>
        <c:minorTickMark val="none"/>
        <c:tickLblPos val="none"/>
        <c:crossAx val="194831488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7613163903008"/>
          <c:y val="0.16374703638800123"/>
          <c:w val="0.73814455924675582"/>
          <c:h val="0.5646548038803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4697441025071289E-2"/>
                  <c:y val="-5.6759849812605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B-4832-9188-699E8BA499F0}"/>
                </c:ext>
              </c:extLst>
            </c:dLbl>
            <c:dLbl>
              <c:idx val="1"/>
              <c:layout>
                <c:manualLayout>
                  <c:x val="0"/>
                  <c:y val="-3.017578545694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B-4832-9188-699E8BA499F0}"/>
                </c:ext>
              </c:extLst>
            </c:dLbl>
            <c:dLbl>
              <c:idx val="2"/>
              <c:layout>
                <c:manualLayout>
                  <c:x val="2.9394456830363317E-3"/>
                  <c:y val="0.321423730696589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2B-4832-9188-699E8BA499F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</c:v>
                </c:pt>
                <c:pt idx="1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03093888"/>
        <c:axId val="278614784"/>
      </c:barChart>
      <c:catAx>
        <c:axId val="20309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278614784"/>
        <c:crosses val="autoZero"/>
        <c:auto val="1"/>
        <c:lblAlgn val="ctr"/>
        <c:lblOffset val="100"/>
        <c:noMultiLvlLbl val="0"/>
      </c:catAx>
      <c:valAx>
        <c:axId val="278614784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20309388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124134355441991E-2"/>
          <c:y val="0.15669203421842018"/>
          <c:w val="0.7919861913491093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4528939187237458E-2"/>
                  <c:y val="-5.0318867338393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4-4F04-B28D-6CCDE14B6D02}"/>
                </c:ext>
              </c:extLst>
            </c:dLbl>
            <c:dLbl>
              <c:idx val="1"/>
              <c:layout>
                <c:manualLayout>
                  <c:x val="0"/>
                  <c:y val="-2.6750739104094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4-4F04-B28D-6CCDE14B6D02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47.2</c:v>
                </c:pt>
                <c:pt idx="1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82411008"/>
        <c:axId val="282412544"/>
      </c:barChart>
      <c:catAx>
        <c:axId val="28241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282412544"/>
        <c:crosses val="autoZero"/>
        <c:auto val="1"/>
        <c:lblAlgn val="ctr"/>
        <c:lblOffset val="100"/>
        <c:noMultiLvlLbl val="0"/>
      </c:catAx>
      <c:valAx>
        <c:axId val="282412544"/>
        <c:scaling>
          <c:orientation val="minMax"/>
          <c:max val="55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28241100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3461642837676"/>
          <c:y val="0.15472586379291189"/>
          <c:w val="0.79876867314694855"/>
          <c:h val="0.62655928855127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3928122710846041E-2"/>
                  <c:y val="1.1450116653705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C-4954-9FD1-6780DC42ECF6}"/>
                </c:ext>
              </c:extLst>
            </c:dLbl>
            <c:dLbl>
              <c:idx val="1"/>
              <c:layout>
                <c:manualLayout>
                  <c:x val="1.4338966853728087E-3"/>
                  <c:y val="-4.2053921092100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4C-4954-9FD1-6780DC42ECF6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155.4</c:v>
                </c:pt>
                <c:pt idx="1">
                  <c:v>143.4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02990848"/>
        <c:axId val="302992384"/>
      </c:barChart>
      <c:catAx>
        <c:axId val="30299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latin typeface="PermianSansTypeface" pitchFamily="50" charset="0"/>
              </a:defRPr>
            </a:pPr>
            <a:endParaRPr lang="ru-RU"/>
          </a:p>
        </c:txPr>
        <c:crossAx val="302992384"/>
        <c:crosses val="autoZero"/>
        <c:auto val="1"/>
        <c:lblAlgn val="ctr"/>
        <c:lblOffset val="100"/>
        <c:noMultiLvlLbl val="0"/>
      </c:catAx>
      <c:valAx>
        <c:axId val="302992384"/>
        <c:scaling>
          <c:orientation val="minMax"/>
          <c:max val="15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30299084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25687621247219E-2"/>
          <c:y val="0.18404925548694398"/>
          <c:w val="0.87164910720972533"/>
          <c:h val="0.40998231152748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(без учета доп. норматива по НДФЛ  взамен дотации)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64-42C0-8347-9B59641FAEE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64-42C0-8347-9B59641FAE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CE-418B-893D-765550AA3F62}"/>
              </c:ext>
            </c:extLst>
          </c:dPt>
          <c:dLbls>
            <c:dLbl>
              <c:idx val="0"/>
              <c:layout>
                <c:manualLayout>
                  <c:x val="-2.8990619118830131E-6"/>
                  <c:y val="-5.9710911832852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8.0009276998118019E-3"/>
                  <c:y val="-4.908545395256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dLbl>
              <c:idx val="2"/>
              <c:layout>
                <c:manualLayout>
                  <c:x val="0"/>
                  <c:y val="-3.492321818830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CE-418B-893D-765550AA3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первоначальный бюджет</c:v>
                </c:pt>
                <c:pt idx="1">
                  <c:v>2025 уточ. бюджет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2723.74</c:v>
                </c:pt>
                <c:pt idx="1">
                  <c:v>3052.0809999999997</c:v>
                </c:pt>
                <c:pt idx="2">
                  <c:v>3340.5170000000003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05689167413857E-3"/>
                  <c:y val="6.330870438951163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C-4F87-A552-F62C05ADB8EA}"/>
                </c:ext>
              </c:extLst>
            </c:dLbl>
            <c:dLbl>
              <c:idx val="1"/>
              <c:layout>
                <c:manualLayout>
                  <c:x val="1.0387097241784179E-2"/>
                  <c:y val="3.04134482805241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C-4F87-A552-F62C05ADB8EA}"/>
                </c:ext>
              </c:extLst>
            </c:dLbl>
            <c:dLbl>
              <c:idx val="2"/>
              <c:layout>
                <c:manualLayout>
                  <c:x val="3.0681738567428555E-3"/>
                  <c:y val="5.82053636471755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B-4A4A-82A5-DEEFC522E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первоначальный бюджет</c:v>
                </c:pt>
                <c:pt idx="1">
                  <c:v>2025 уточ. бюджет</c:v>
                </c:pt>
                <c:pt idx="2">
                  <c:v>2026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1010.95</c:v>
                </c:pt>
                <c:pt idx="1">
                  <c:v>1013.8150000000001</c:v>
                </c:pt>
                <c:pt idx="2">
                  <c:v>1283.3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 (2025 г. уточ. бюджет  -10,0 млн руб.)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первоначальный бюджет</c:v>
                </c:pt>
                <c:pt idx="1">
                  <c:v>2025 уточ. бюджет</c:v>
                </c:pt>
                <c:pt idx="2">
                  <c:v>2026 прогноз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33.9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E-49B2-9EA5-7B3156DAA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100"/>
        <c:axId val="252548992"/>
        <c:axId val="252550528"/>
      </c:barChart>
      <c:catAx>
        <c:axId val="2525489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252550528"/>
        <c:crosses val="autoZero"/>
        <c:auto val="1"/>
        <c:lblAlgn val="ctr"/>
        <c:lblOffset val="30"/>
        <c:noMultiLvlLbl val="0"/>
      </c:catAx>
      <c:valAx>
        <c:axId val="2525505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5254899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72695426971422E-2"/>
          <c:y val="0.77411506650421102"/>
          <c:w val="0.97554737912723744"/>
          <c:h val="0.2084233244016362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46153926621243"/>
          <c:y val="1.7634846128207978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2.06853934641161E-2"/>
                  <c:y val="4.73086323741806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-5.9987346837014358E-2"/>
                  <c:y val="-2.13964652075695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92-43A1-BDF3-5FE77F4344AB}"/>
                </c:ext>
              </c:extLst>
            </c:dLbl>
            <c:dLbl>
              <c:idx val="2"/>
              <c:layout>
                <c:manualLayout>
                  <c:x val="0.14462569651238205"/>
                  <c:y val="1.69020571788319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(с учетом доп. норматива по НДФЛ взамен дотации)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3591.799</c:v>
                </c:pt>
                <c:pt idx="1">
                  <c:v>365.04599999999999</c:v>
                </c:pt>
                <c:pt idx="2">
                  <c:v>5608.8440000000001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уточненный бюджет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 (с учетом доп. норматива по НДФЛ взамен дотации)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37.548774583827679</c:v>
                </c:pt>
                <c:pt idx="1">
                  <c:v>3.8162018439027232</c:v>
                </c:pt>
                <c:pt idx="2">
                  <c:v>58.635023572269596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24-4827-B350-11F2E0576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5.7837987209975385E-2"/>
          <c:y val="0.63385619190460318"/>
          <c:w val="0.90757350428542538"/>
          <c:h val="0.3661438080953968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прогноз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5.3398701470783093E-2"/>
                  <c:y val="9.7888134840008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-6.3753983806740912E-3"/>
                  <c:y val="-1.47441244758115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2-43A1-BDF3-5FE77F4344AB}"/>
                </c:ext>
              </c:extLst>
            </c:dLbl>
            <c:dLbl>
              <c:idx val="2"/>
              <c:layout>
                <c:manualLayout>
                  <c:x val="0.1272599603885824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4112.5519999999997</c:v>
                </c:pt>
                <c:pt idx="1">
                  <c:v>345.065</c:v>
                </c:pt>
                <c:pt idx="2">
                  <c:v>5129.78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42.895396946637341</c:v>
                </c:pt>
                <c:pt idx="1">
                  <c:v>3.5991520951933045</c:v>
                </c:pt>
                <c:pt idx="2">
                  <c:v>53.505450958169362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9F-4A89-BEF4-C2D20D9F1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15402668407744"/>
          <c:y val="4.8942936484903894E-2"/>
          <c:w val="0.59851301244306188"/>
          <c:h val="0.95105706351509611"/>
        </c:manualLayout>
      </c:layout>
      <c:pie3DChart>
        <c:varyColors val="1"/>
        <c:ser>
          <c:idx val="1"/>
          <c:order val="0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E97-4EAF-A8E8-A35753117B99}"/>
              </c:ext>
            </c:extLst>
          </c:dPt>
          <c:dPt>
            <c:idx val="1"/>
            <c:bubble3D val="0"/>
            <c:explosion val="24"/>
            <c:extLst>
              <c:ext xmlns:c16="http://schemas.microsoft.com/office/drawing/2014/chart" uri="{C3380CC4-5D6E-409C-BE32-E72D297353CC}">
                <c16:uniqueId val="{00000001-5E97-4EAF-A8E8-A35753117B99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5E97-4EAF-A8E8-A35753117B99}"/>
              </c:ext>
            </c:extLst>
          </c:dPt>
          <c:dLbls>
            <c:dLbl>
              <c:idx val="0"/>
              <c:layout>
                <c:manualLayout>
                  <c:x val="9.367894308039848E-2"/>
                  <c:y val="0.134578907110850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7-4EAF-A8E8-A35753117B99}"/>
                </c:ext>
              </c:extLst>
            </c:dLbl>
            <c:dLbl>
              <c:idx val="1"/>
              <c:layout>
                <c:manualLayout>
                  <c:x val="-7.0514497601461487E-3"/>
                  <c:y val="1.8453491905856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7-4EAF-A8E8-A35753117B99}"/>
                </c:ext>
              </c:extLst>
            </c:dLbl>
            <c:dLbl>
              <c:idx val="2"/>
              <c:layout>
                <c:manualLayout>
                  <c:x val="-1.7636929230085547E-2"/>
                  <c:y val="1.48134948421964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7-4EAF-A8E8-A35753117B99}"/>
                </c:ext>
              </c:extLst>
            </c:dLbl>
            <c:dLbl>
              <c:idx val="3"/>
              <c:layout>
                <c:manualLayout>
                  <c:x val="-5.3452804601717675E-2"/>
                  <c:y val="-1.52014569116773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7-4EAF-A8E8-A35753117B99}"/>
                </c:ext>
              </c:extLst>
            </c:dLbl>
            <c:dLbl>
              <c:idx val="4"/>
              <c:layout>
                <c:manualLayout>
                  <c:x val="-8.837566572004589E-2"/>
                  <c:y val="-0.13037027936692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7-4EAF-A8E8-A35753117B99}"/>
                </c:ext>
              </c:extLst>
            </c:dLbl>
            <c:dLbl>
              <c:idx val="5"/>
              <c:layout>
                <c:manualLayout>
                  <c:x val="-8.5875735879221204E-2"/>
                  <c:y val="-0.184123755335904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7-4EAF-A8E8-A35753117B99}"/>
                </c:ext>
              </c:extLst>
            </c:dLbl>
            <c:dLbl>
              <c:idx val="6"/>
              <c:layout>
                <c:manualLayout>
                  <c:x val="4.2804904986371017E-2"/>
                  <c:y val="-0.120337085788683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97-4EAF-A8E8-A35753117B99}"/>
                </c:ext>
              </c:extLst>
            </c:dLbl>
            <c:dLbl>
              <c:idx val="7"/>
              <c:layout>
                <c:manualLayout>
                  <c:x val="0.15157516401404642"/>
                  <c:y val="-7.06705239732032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97-4EAF-A8E8-A35753117B99}"/>
                </c:ext>
              </c:extLst>
            </c:dLbl>
            <c:dLbl>
              <c:idx val="8"/>
              <c:layout>
                <c:manualLayout>
                  <c:x val="0.11163173494135145"/>
                  <c:y val="0.222203373520371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97-4EAF-A8E8-A35753117B99}"/>
                </c:ext>
              </c:extLst>
            </c:dLbl>
            <c:dLbl>
              <c:idx val="9"/>
              <c:layout>
                <c:manualLayout>
                  <c:x val="0.13670354576075591"/>
                  <c:y val="0.126946823386203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7-4EAF-A8E8-A35753117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(с учетом доп. норматива по НДФЛ взамен дотации)</c:v>
                </c:pt>
                <c:pt idx="1">
                  <c:v>Налоги на товары (работы, услуги), реализуемые на территории РФ (акцизы, турналог)</c:v>
                </c:pt>
                <c:pt idx="2">
                  <c:v>Налоги на совокупный доход (УСН, Патент, ЕСХН)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доходы (доходы от оказания платных услуг, штрафы, ср-ва граждан от самообложения и инициативных платежей и т.д.) </c:v>
                </c:pt>
              </c:strCache>
            </c:strRef>
          </c:cat>
          <c:val>
            <c:numRef>
              <c:f>Лист1!$D$2:$D$10</c:f>
              <c:numCache>
                <c:formatCode>0.0%</c:formatCode>
                <c:ptCount val="9"/>
                <c:pt idx="0">
                  <c:v>0.61710352161018667</c:v>
                </c:pt>
                <c:pt idx="1">
                  <c:v>2.0545941556256477E-2</c:v>
                </c:pt>
                <c:pt idx="2">
                  <c:v>0.16078512748955723</c:v>
                </c:pt>
                <c:pt idx="3">
                  <c:v>2.9829370830173948E-2</c:v>
                </c:pt>
                <c:pt idx="4">
                  <c:v>7.6315836702096643E-2</c:v>
                </c:pt>
                <c:pt idx="5">
                  <c:v>1.8009161839726132E-2</c:v>
                </c:pt>
                <c:pt idx="6">
                  <c:v>3.2941794051534232E-2</c:v>
                </c:pt>
                <c:pt idx="7">
                  <c:v>3.7061705573826396E-2</c:v>
                </c:pt>
                <c:pt idx="8">
                  <c:v>7.4075403466423795E-3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97-4EAF-A8E8-A3575311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D1486D-493D-4E70-AF0A-306240A950C9}">
      <dgm:prSet custT="1"/>
      <dgm:spPr>
        <a:xfrm>
          <a:off x="2703681" y="4410899"/>
          <a:ext cx="3896880" cy="1176061"/>
        </a:xfr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216,</a:t>
          </a:r>
          <a:r>
            <a:rPr lang="en-US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 млн руб. – 2,3 %</a:t>
          </a:r>
        </a:p>
      </dgm:t>
    </dgm:pt>
    <dgm:pt modelId="{B530B06B-BE14-490B-8DFF-C8FE752D414F}" type="parTrans" cxnId="{4BB99813-9C24-4D6C-9589-B1BA588D383B}">
      <dgm:prSet/>
      <dgm:spPr>
        <a:xfrm rot="5202252">
          <a:off x="4541982" y="4338888"/>
          <a:ext cx="144260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22494A4-CE94-4DAC-80AE-B477881A813A}" type="sibTrans" cxnId="{4BB99813-9C24-4D6C-9589-B1BA588D383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D451992-A30C-4668-B278-AF57D527CC16}">
      <dgm:prSet custT="1"/>
      <dgm:spPr>
        <a:xfrm>
          <a:off x="6215377" y="2178643"/>
          <a:ext cx="2614173" cy="1608111"/>
        </a:xfr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797,0 млн руб. </a:t>
          </a:r>
          <a:b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8,4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%</a:t>
          </a:r>
        </a:p>
      </dgm:t>
    </dgm:pt>
    <dgm:pt modelId="{57AC670F-8556-4BAD-BE91-D19047302F60}" type="parTrans" cxnId="{07424107-0A64-4958-9D61-32337258076B}">
      <dgm:prSet/>
      <dgm:spPr>
        <a:xfrm rot="65732">
          <a:off x="5944015" y="2955109"/>
          <a:ext cx="271386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CAEE4DC4-D181-47B7-BC8B-5A6882B46FF5}" type="sibTrans" cxnId="{07424107-0A64-4958-9D61-32337258076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A26A8F3-01A0-4074-AC15-14AF7D25EB55}">
      <dgm:prSet custT="1"/>
      <dgm:spPr>
        <a:xfrm>
          <a:off x="2487667" y="0"/>
          <a:ext cx="4118779" cy="1176061"/>
        </a:xfr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 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6 512,1 млн руб. – 68,4%</a:t>
          </a:r>
        </a:p>
      </dgm:t>
    </dgm:pt>
    <dgm:pt modelId="{8EC74154-CED7-4D4E-88F1-7AE000C631E9}" type="parTrans" cxnId="{F89D5CE6-6433-47FF-A3D8-F66C35763ABD}">
      <dgm:prSet/>
      <dgm:spPr>
        <a:xfrm rot="16221082">
          <a:off x="4338139" y="1380118"/>
          <a:ext cx="408121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8CA429-25A4-4B25-98BD-7428ED6906A5}">
      <dgm:prSet custT="1"/>
      <dgm:spPr>
        <a:xfrm>
          <a:off x="121775" y="2106638"/>
          <a:ext cx="3085962" cy="1608087"/>
        </a:xfr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1 992,</a:t>
          </a:r>
          <a:r>
            <a:rPr lang="en-US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4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 млн руб.</a:t>
          </a:r>
          <a:b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20,9 %</a:t>
          </a:r>
        </a:p>
      </dgm:t>
    </dgm:pt>
    <dgm:pt modelId="{4579B80E-255C-4ECE-87AC-43952E35262C}" type="parTrans" cxnId="{9CF43165-8163-400C-BB62-C7A967EA6D6C}">
      <dgm:prSet/>
      <dgm:spPr>
        <a:xfrm rot="17793">
          <a:off x="3121404" y="2918445"/>
          <a:ext cx="86334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663F59B-5D5A-45A8-8AE8-E426CA04AE89}" type="sibTrans" cxnId="{9CF43165-8163-400C-BB62-C7A967EA6D6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190FA2E-5A29-43C0-A0A2-283C5240E7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 flipH="1">
          <a:off x="3121404" y="1584175"/>
          <a:ext cx="2822635" cy="2682701"/>
        </a:xfr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3000" b="4000"/>
          </a:stretch>
        </a:blipFill>
        <a:ln w="19050" cap="flat" cmpd="sng" algn="ctr">
          <a:noFill/>
          <a:prstDash val="solid"/>
          <a:round/>
        </a:ln>
        <a:effectLst>
          <a:softEdge rad="76200"/>
        </a:effectLst>
        <a:scene3d>
          <a:camera prst="orthographicFront"/>
          <a:lightRig rig="flat" dir="t"/>
        </a:scene3d>
        <a:sp3d/>
      </dgm:spPr>
      <dgm:t>
        <a:bodyPr/>
        <a:lstStyle/>
        <a:p>
          <a:pPr rtl="0"/>
          <a:endParaRPr lang="ru-RU" sz="14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7C1FE19-38C9-4A6C-8836-C90CDAA45755}" type="sib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C63031C-8316-46B6-9B81-B41FBE45ADDE}" type="par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21E626F-8B59-40F6-999E-9AAE87B81C6E}">
      <dgm:prSet custScaleX="350218" custRadScaleRad="105398" custRadScaleInc="-399259"/>
      <dgm:spPr/>
      <dgm:t>
        <a:bodyPr/>
        <a:lstStyle/>
        <a:p>
          <a:endParaRPr lang="ru-RU" dirty="0">
            <a:latin typeface="+mj-lt"/>
          </a:endParaRPr>
        </a:p>
      </dgm:t>
    </dgm:pt>
    <dgm:pt modelId="{08C91116-AD5B-4DF2-898B-940DCD55E130}" type="par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8FE720-598F-443A-9E3A-59BF0A2D915B}" type="sib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4EAAC09-80C4-459A-BBCE-BB72408F2EDA}">
      <dgm:prSet custT="1"/>
      <dgm:spPr/>
      <dgm:t>
        <a:bodyPr/>
        <a:lstStyle/>
        <a:p>
          <a:endParaRPr lang="ru-RU" sz="1700" b="1" dirty="0">
            <a:solidFill>
              <a:schemeClr val="tx1"/>
            </a:solidFill>
            <a:latin typeface="+mj-lt"/>
          </a:endParaRPr>
        </a:p>
      </dgm:t>
    </dgm:pt>
    <dgm:pt modelId="{0C5EAF4C-EB74-466F-8BD2-03EE06E94025}" type="par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B14AF6F-1BE4-4983-8FCA-BBF22777A1B5}" type="sib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2FF8EDC-3A58-446E-A184-6D6382AE1B29}" type="pres">
      <dgm:prSet presAssocID="{7190FA2E-5A29-43C0-A0A2-283C5240E741}" presName="singleCycle" presStyleCnt="0"/>
      <dgm:spPr/>
    </dgm:pt>
    <dgm:pt modelId="{9C0D22E0-7A2B-482F-8053-71E45C45DBB0}" type="pres">
      <dgm:prSet presAssocID="{7190FA2E-5A29-43C0-A0A2-283C5240E741}" presName="singleCenter" presStyleLbl="node1" presStyleIdx="0" presStyleCnt="5" custFlipHor="1" custScaleX="151989" custScaleY="136424" custLinFactNeighborX="-396" custLinFactNeighborY="-2687">
        <dgm:presLayoutVars>
          <dgm:chMax val="7"/>
          <dgm:chPref val="7"/>
        </dgm:presLayoutVars>
      </dgm:prSet>
      <dgm:spPr>
        <a:prstGeom prst="roundRect">
          <a:avLst/>
        </a:prstGeom>
      </dgm:spPr>
    </dgm:pt>
    <dgm:pt modelId="{FFB4D8DF-DA6D-46D3-8658-FAA5E59A05E0}" type="pres">
      <dgm:prSet presAssocID="{B530B06B-BE14-490B-8DFF-C8FE752D414F}" presName="Name56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60" y="0"/>
              </a:lnTo>
            </a:path>
          </a:pathLst>
        </a:custGeom>
      </dgm:spPr>
    </dgm:pt>
    <dgm:pt modelId="{90C4E1B0-BC52-4794-9347-F4B7BCDA5C79}" type="pres">
      <dgm:prSet presAssocID="{67D1486D-493D-4E70-AF0A-306240A950C9}" presName="text0" presStyleLbl="node1" presStyleIdx="1" presStyleCnt="5" custScaleX="331350" custRadScaleRad="82730" custRadScaleInc="391791">
        <dgm:presLayoutVars>
          <dgm:bulletEnabled val="1"/>
        </dgm:presLayoutVars>
      </dgm:prSet>
      <dgm:spPr>
        <a:prstGeom prst="roundRect">
          <a:avLst/>
        </a:prstGeom>
      </dgm:spPr>
    </dgm:pt>
    <dgm:pt modelId="{83102931-1314-43AB-9CAC-5AFAC0905739}" type="pres">
      <dgm:prSet presAssocID="{57AC670F-8556-4BAD-BE91-D19047302F60}" presName="Name56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6" y="0"/>
              </a:lnTo>
            </a:path>
          </a:pathLst>
        </a:custGeom>
      </dgm:spPr>
    </dgm:pt>
    <dgm:pt modelId="{7BB470B0-F698-4D73-90AA-5BB339FA778B}" type="pres">
      <dgm:prSet presAssocID="{ED451992-A30C-4668-B278-AF57D527CC16}" presName="text0" presStyleLbl="node1" presStyleIdx="2" presStyleCnt="5" custScaleX="222282" custScaleY="136737" custRadScaleRad="128159" custRadScaleInc="-12897">
        <dgm:presLayoutVars>
          <dgm:bulletEnabled val="1"/>
        </dgm:presLayoutVars>
      </dgm:prSet>
      <dgm:spPr>
        <a:prstGeom prst="roundRect">
          <a:avLst/>
        </a:prstGeom>
      </dgm:spPr>
    </dgm:pt>
    <dgm:pt modelId="{25F933D6-6D14-427E-9725-B6DD707EC084}" type="pres">
      <dgm:prSet presAssocID="{8EC74154-CED7-4D4E-88F1-7AE000C631E9}" presName="Name56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21" y="0"/>
              </a:lnTo>
            </a:path>
          </a:pathLst>
        </a:custGeom>
      </dgm:spPr>
    </dgm:pt>
    <dgm:pt modelId="{9741B4FF-7B49-40E8-969A-388F36716E4F}" type="pres">
      <dgm:prSet presAssocID="{EA26A8F3-01A0-4074-AC15-14AF7D25EB55}" presName="text0" presStyleLbl="node1" presStyleIdx="3" presStyleCnt="5" custScaleX="350218" custRadScaleRad="93750" custRadScaleInc="-398867">
        <dgm:presLayoutVars>
          <dgm:bulletEnabled val="1"/>
        </dgm:presLayoutVars>
      </dgm:prSet>
      <dgm:spPr>
        <a:prstGeom prst="roundRect">
          <a:avLst/>
        </a:prstGeom>
      </dgm:spPr>
    </dgm:pt>
    <dgm:pt modelId="{1244F5BC-BDB3-4C73-84AB-E2C648D217AF}" type="pres">
      <dgm:prSet presAssocID="{4579B80E-255C-4ECE-87AC-43952E35262C}" presName="Name56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34" y="0"/>
              </a:lnTo>
            </a:path>
          </a:pathLst>
        </a:custGeom>
      </dgm:spPr>
    </dgm:pt>
    <dgm:pt modelId="{B308A190-899F-427B-AA72-EF21A362D575}" type="pres">
      <dgm:prSet presAssocID="{EE8CA429-25A4-4B25-98BD-7428ED6906A5}" presName="text0" presStyleLbl="node1" presStyleIdx="4" presStyleCnt="5" custScaleX="242712" custScaleY="136735" custRadScaleRad="124744" custRadScaleInc="1641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7424107-0A64-4958-9D61-32337258076B}" srcId="{7190FA2E-5A29-43C0-A0A2-283C5240E741}" destId="{ED451992-A30C-4668-B278-AF57D527CC16}" srcOrd="1" destOrd="0" parTransId="{57AC670F-8556-4BAD-BE91-D19047302F60}" sibTransId="{CAEE4DC4-D181-47B7-BC8B-5A6882B46FF5}"/>
    <dgm:cxn modelId="{4BB99813-9C24-4D6C-9589-B1BA588D383B}" srcId="{7190FA2E-5A29-43C0-A0A2-283C5240E741}" destId="{67D1486D-493D-4E70-AF0A-306240A950C9}" srcOrd="0" destOrd="0" parTransId="{B530B06B-BE14-490B-8DFF-C8FE752D414F}" sibTransId="{022494A4-CE94-4DAC-80AE-B477881A813A}"/>
    <dgm:cxn modelId="{DC395727-5610-4B91-AFEA-1C54DD418294}" type="presOf" srcId="{EA26A8F3-01A0-4074-AC15-14AF7D25EB55}" destId="{9741B4FF-7B49-40E8-969A-388F36716E4F}" srcOrd="0" destOrd="0" presId="urn:microsoft.com/office/officeart/2008/layout/RadialCluster"/>
    <dgm:cxn modelId="{57D62432-2490-4398-926B-9C8CED63077B}" srcId="{5E72A612-8B8A-402D-B046-CF51C114C440}" destId="{54EAAC09-80C4-459A-BBCE-BB72408F2EDA}" srcOrd="1" destOrd="0" parTransId="{0C5EAF4C-EB74-466F-8BD2-03EE06E94025}" sibTransId="{EB14AF6F-1BE4-4983-8FCA-BBF22777A1B5}"/>
    <dgm:cxn modelId="{65615642-2456-4D9D-99B1-A2BF4B1F1797}" srcId="{5E72A612-8B8A-402D-B046-CF51C114C440}" destId="{7190FA2E-5A29-43C0-A0A2-283C5240E741}" srcOrd="0" destOrd="0" parTransId="{0C63031C-8316-46B6-9B81-B41FBE45ADDE}" sibTransId="{27C1FE19-38C9-4A6C-8836-C90CDAA45755}"/>
    <dgm:cxn modelId="{9CF43165-8163-400C-BB62-C7A967EA6D6C}" srcId="{7190FA2E-5A29-43C0-A0A2-283C5240E741}" destId="{EE8CA429-25A4-4B25-98BD-7428ED6906A5}" srcOrd="3" destOrd="0" parTransId="{4579B80E-255C-4ECE-87AC-43952E35262C}" sibTransId="{7663F59B-5D5A-45A8-8AE8-E426CA04AE89}"/>
    <dgm:cxn modelId="{78E63C75-8961-4880-979F-6713B179FFBD}" type="presOf" srcId="{8EC74154-CED7-4D4E-88F1-7AE000C631E9}" destId="{25F933D6-6D14-427E-9725-B6DD707EC084}" srcOrd="0" destOrd="0" presId="urn:microsoft.com/office/officeart/2008/layout/RadialCluster"/>
    <dgm:cxn modelId="{B6FF205A-34DA-4CA8-9CF6-BE82342F01A4}" type="presOf" srcId="{7190FA2E-5A29-43C0-A0A2-283C5240E741}" destId="{9C0D22E0-7A2B-482F-8053-71E45C45DBB0}" srcOrd="0" destOrd="0" presId="urn:microsoft.com/office/officeart/2008/layout/RadialCluster"/>
    <dgm:cxn modelId="{C322917F-585A-4D9D-A48F-491D28D866B4}" type="presOf" srcId="{57AC670F-8556-4BAD-BE91-D19047302F60}" destId="{83102931-1314-43AB-9CAC-5AFAC0905739}" srcOrd="0" destOrd="0" presId="urn:microsoft.com/office/officeart/2008/layout/RadialCluster"/>
    <dgm:cxn modelId="{F89B119A-EA01-47C6-BAF7-B61BDED2F66E}" type="presOf" srcId="{67D1486D-493D-4E70-AF0A-306240A950C9}" destId="{90C4E1B0-BC52-4794-9347-F4B7BCDA5C79}" srcOrd="0" destOrd="0" presId="urn:microsoft.com/office/officeart/2008/layout/RadialCluster"/>
    <dgm:cxn modelId="{B45426BB-126D-4DBA-A560-D285D21675BB}" type="presOf" srcId="{5E72A612-8B8A-402D-B046-CF51C114C440}" destId="{C2AB0EC1-33D7-4002-A84A-4B3F2EA4BC5D}" srcOrd="0" destOrd="0" presId="urn:microsoft.com/office/officeart/2008/layout/RadialCluster"/>
    <dgm:cxn modelId="{039A48C3-DCA4-4B80-85EE-20FED6B65BAB}" type="presOf" srcId="{ED451992-A30C-4668-B278-AF57D527CC16}" destId="{7BB470B0-F698-4D73-90AA-5BB339FA778B}" srcOrd="0" destOrd="0" presId="urn:microsoft.com/office/officeart/2008/layout/RadialCluster"/>
    <dgm:cxn modelId="{4E059AC3-461A-43A1-8A8A-1F4712200805}" type="presOf" srcId="{B530B06B-BE14-490B-8DFF-C8FE752D414F}" destId="{FFB4D8DF-DA6D-46D3-8658-FAA5E59A05E0}" srcOrd="0" destOrd="0" presId="urn:microsoft.com/office/officeart/2008/layout/RadialCluster"/>
    <dgm:cxn modelId="{5DBE13CD-3852-4290-8751-D235C60321E6}" type="presOf" srcId="{4579B80E-255C-4ECE-87AC-43952E35262C}" destId="{1244F5BC-BDB3-4C73-84AB-E2C648D217AF}" srcOrd="0" destOrd="0" presId="urn:microsoft.com/office/officeart/2008/layout/RadialCluster"/>
    <dgm:cxn modelId="{F89D5CE6-6433-47FF-A3D8-F66C35763ABD}" srcId="{7190FA2E-5A29-43C0-A0A2-283C5240E741}" destId="{EA26A8F3-01A0-4074-AC15-14AF7D25EB55}" srcOrd="2" destOrd="0" parTransId="{8EC74154-CED7-4D4E-88F1-7AE000C631E9}" sibTransId="{17EAAF3B-FEA5-47B3-AFD6-1EC6D4C7450F}"/>
    <dgm:cxn modelId="{41DD91EA-48C0-41B9-BEDB-49FCE71FE4E4}" srcId="{5E72A612-8B8A-402D-B046-CF51C114C440}" destId="{121E626F-8B59-40F6-999E-9AAE87B81C6E}" srcOrd="2" destOrd="0" parTransId="{08C91116-AD5B-4DF2-898B-940DCD55E130}" sibTransId="{388FE720-598F-443A-9E3A-59BF0A2D915B}"/>
    <dgm:cxn modelId="{BF2A87F4-BE9B-4225-9257-F2AD6BDA0EEF}" type="presOf" srcId="{EE8CA429-25A4-4B25-98BD-7428ED6906A5}" destId="{B308A190-899F-427B-AA72-EF21A362D575}" srcOrd="0" destOrd="0" presId="urn:microsoft.com/office/officeart/2008/layout/RadialCluster"/>
    <dgm:cxn modelId="{98DE3AFE-CEA9-4D3C-B2FF-33405C2FDA6B}" type="presParOf" srcId="{C2AB0EC1-33D7-4002-A84A-4B3F2EA4BC5D}" destId="{22FF8EDC-3A58-446E-A184-6D6382AE1B29}" srcOrd="0" destOrd="0" presId="urn:microsoft.com/office/officeart/2008/layout/RadialCluster"/>
    <dgm:cxn modelId="{F5A167B0-BC39-4660-925A-490004AC2660}" type="presParOf" srcId="{22FF8EDC-3A58-446E-A184-6D6382AE1B29}" destId="{9C0D22E0-7A2B-482F-8053-71E45C45DBB0}" srcOrd="0" destOrd="0" presId="urn:microsoft.com/office/officeart/2008/layout/RadialCluster"/>
    <dgm:cxn modelId="{0F7796D7-3584-417E-93F1-DC6AB4BFEDFD}" type="presParOf" srcId="{22FF8EDC-3A58-446E-A184-6D6382AE1B29}" destId="{FFB4D8DF-DA6D-46D3-8658-FAA5E59A05E0}" srcOrd="1" destOrd="0" presId="urn:microsoft.com/office/officeart/2008/layout/RadialCluster"/>
    <dgm:cxn modelId="{78ADE35F-AD4A-4699-90B7-A19624E97687}" type="presParOf" srcId="{22FF8EDC-3A58-446E-A184-6D6382AE1B29}" destId="{90C4E1B0-BC52-4794-9347-F4B7BCDA5C79}" srcOrd="2" destOrd="0" presId="urn:microsoft.com/office/officeart/2008/layout/RadialCluster"/>
    <dgm:cxn modelId="{61E3D5F8-7463-43EC-BCE0-965B3CA3E2F8}" type="presParOf" srcId="{22FF8EDC-3A58-446E-A184-6D6382AE1B29}" destId="{83102931-1314-43AB-9CAC-5AFAC0905739}" srcOrd="3" destOrd="0" presId="urn:microsoft.com/office/officeart/2008/layout/RadialCluster"/>
    <dgm:cxn modelId="{E11ACFF0-EB13-4AEA-8961-60F768D024D2}" type="presParOf" srcId="{22FF8EDC-3A58-446E-A184-6D6382AE1B29}" destId="{7BB470B0-F698-4D73-90AA-5BB339FA778B}" srcOrd="4" destOrd="0" presId="urn:microsoft.com/office/officeart/2008/layout/RadialCluster"/>
    <dgm:cxn modelId="{47353F98-E88A-4A4F-BD16-3E81EA6275D5}" type="presParOf" srcId="{22FF8EDC-3A58-446E-A184-6D6382AE1B29}" destId="{25F933D6-6D14-427E-9725-B6DD707EC084}" srcOrd="5" destOrd="0" presId="urn:microsoft.com/office/officeart/2008/layout/RadialCluster"/>
    <dgm:cxn modelId="{9DF68C23-CE39-460E-98BB-39F8E1C68E78}" type="presParOf" srcId="{22FF8EDC-3A58-446E-A184-6D6382AE1B29}" destId="{9741B4FF-7B49-40E8-969A-388F36716E4F}" srcOrd="6" destOrd="0" presId="urn:microsoft.com/office/officeart/2008/layout/RadialCluster"/>
    <dgm:cxn modelId="{90C0E98E-9F98-4CB5-A3C9-54F7F15AC2E4}" type="presParOf" srcId="{22FF8EDC-3A58-446E-A184-6D6382AE1B29}" destId="{1244F5BC-BDB3-4C73-84AB-E2C648D217AF}" srcOrd="7" destOrd="0" presId="urn:microsoft.com/office/officeart/2008/layout/RadialCluster"/>
    <dgm:cxn modelId="{59668B76-1248-44F7-A3CB-4825BA7DA26B}" type="presParOf" srcId="{22FF8EDC-3A58-446E-A184-6D6382AE1B29}" destId="{B308A190-899F-427B-AA72-EF21A362D575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2748710" y="0"/>
          <a:ext cx="4730918" cy="1434166"/>
        </a:xfr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6 512,1 млн руб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692650" y="4692290"/>
          <a:ext cx="3064828" cy="1201309"/>
        </a:xfrm>
        <a:gradFill rotWithShape="0">
          <a:gsLst>
            <a:gs pos="0">
              <a:srgbClr val="A04DA3">
                <a:hueOff val="-13231418"/>
                <a:satOff val="21458"/>
                <a:lumOff val="158"/>
                <a:alphaOff val="0"/>
                <a:tint val="43000"/>
                <a:satMod val="165000"/>
              </a:srgbClr>
            </a:gs>
            <a:gs pos="55000">
              <a:srgbClr val="A04DA3">
                <a:hueOff val="-13231418"/>
                <a:satOff val="21458"/>
                <a:lumOff val="158"/>
                <a:alphaOff val="0"/>
                <a:tint val="83000"/>
                <a:satMod val="155000"/>
              </a:srgbClr>
            </a:gs>
            <a:gs pos="100000">
              <a:srgbClr val="A04DA3">
                <a:hueOff val="-13231418"/>
                <a:satOff val="21458"/>
                <a:lumOff val="15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+mn-cs"/>
            </a:rPr>
            <a:t>Развитие системы образования</a:t>
          </a:r>
        </a:p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5 390,0 млн руб. – 82,8%</a:t>
          </a:r>
        </a:p>
      </dgm:t>
    </dgm:pt>
    <dgm:pt modelId="{711196C6-3269-4DBB-8CDC-AA0CA7B970F7}" type="parTrans" cxnId="{373BD211-5336-4D79-812D-24A9DD8B595F}">
      <dgm:prSet/>
      <dgm:spPr>
        <a:xfrm rot="7336048">
          <a:off x="1706266" y="3063228"/>
          <a:ext cx="3853191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C562762-5AC3-47E7-B431-1E885202A88D}">
      <dgm:prSet custT="1"/>
      <dgm:spPr>
        <a:xfrm>
          <a:off x="4005023" y="3705592"/>
          <a:ext cx="2993134" cy="1201309"/>
        </a:xfrm>
        <a:solidFill>
          <a:srgbClr val="438086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Развитие сферы культуры</a:t>
          </a:r>
        </a:p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663,6 млн руб. – 10,2% </a:t>
          </a:r>
        </a:p>
      </dgm:t>
    </dgm:pt>
    <dgm:pt modelId="{E5CBE5F8-A62D-491F-A086-53EA3756E610}" type="parTrans" cxnId="{186C3BF6-61A3-46C6-9BEE-E57824F7FF95}">
      <dgm:prSet/>
      <dgm:spPr>
        <a:xfrm rot="5030355">
          <a:off x="4171853" y="2569879"/>
          <a:ext cx="2284620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2095EA84-C769-44BE-9330-1ADDE857C339}" type="sibTrans" cxnId="{186C3BF6-61A3-46C6-9BEE-E57824F7FF9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 custT="1"/>
      <dgm:spPr>
        <a:xfrm>
          <a:off x="4581085" y="1921379"/>
          <a:ext cx="4082181" cy="1246971"/>
        </a:xfrm>
        <a:gradFill rotWithShape="0">
          <a:gsLst>
            <a:gs pos="99500">
              <a:srgbClr val="6B7C78"/>
            </a:gs>
            <a:gs pos="100000">
              <a:srgbClr val="A04DA3"/>
            </a:gs>
            <a:gs pos="98000">
              <a:srgbClr val="A04DA3">
                <a:hueOff val="-9923564"/>
                <a:satOff val="16093"/>
                <a:lumOff val="11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молодежной политики, физической культуры и спорта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192,1 млн руб. – 2,9%</a:t>
          </a:r>
        </a:p>
      </dgm:t>
    </dgm:pt>
    <dgm:pt modelId="{4FEBE94C-2CBB-48FA-94D4-D86293BDEB36}" type="parTrans" cxnId="{2258592E-797E-4AE1-B2BB-FC364590F4EB}">
      <dgm:prSet/>
      <dgm:spPr>
        <a:xfrm rot="3028545">
          <a:off x="5590967" y="1677772"/>
          <a:ext cx="631632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0" y="1512175"/>
          <a:ext cx="3556813" cy="1201309"/>
        </a:xfrm>
        <a:gradFill rotWithShape="0">
          <a:gsLst>
            <a:gs pos="0">
              <a:srgbClr val="A04DA3">
                <a:hueOff val="-3307855"/>
                <a:satOff val="5364"/>
                <a:lumOff val="39"/>
                <a:alphaOff val="0"/>
                <a:tint val="43000"/>
                <a:satMod val="165000"/>
              </a:srgbClr>
            </a:gs>
            <a:gs pos="55000">
              <a:srgbClr val="A04DA3">
                <a:hueOff val="-3307855"/>
                <a:satOff val="5364"/>
                <a:lumOff val="39"/>
                <a:alphaOff val="0"/>
                <a:tint val="83000"/>
                <a:satMod val="155000"/>
              </a:srgbClr>
            </a:gs>
            <a:gs pos="100000">
              <a:srgbClr val="A04DA3">
                <a:hueOff val="-3307855"/>
                <a:satOff val="5364"/>
                <a:lumOff val="3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отдельных направлений социальной сферы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99,8 млн руб. – 1,5%</a:t>
          </a:r>
        </a:p>
      </dgm:t>
    </dgm:pt>
    <dgm:pt modelId="{26C35E9C-EB79-4EC3-A95A-7C0B3318C919}" type="parTrans" cxnId="{FC73ABAF-53B5-431E-BDF1-AD1CBE839D8F}">
      <dgm:prSet/>
      <dgm:spPr>
        <a:xfrm rot="9437678">
          <a:off x="3206108" y="1473171"/>
          <a:ext cx="202101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D20C155-C254-45D8-894E-D136B959DD83}">
      <dgm:prSet custScaleX="291859" custScaleY="159940" custRadScaleRad="114289" custRadScaleInc="-3894"/>
      <dgm:spPr>
        <a:gradFill rotWithShape="0">
          <a:gsLst>
            <a:gs pos="99500">
              <a:srgbClr val="6B7C78"/>
            </a:gs>
            <a:gs pos="100000">
              <a:schemeClr val="accent3"/>
            </a:gs>
            <a:gs pos="98000">
              <a:schemeClr val="accent3">
                <a:hueOff val="-9923564"/>
                <a:satOff val="16093"/>
                <a:lumOff val="118"/>
                <a:alphaOff val="0"/>
                <a:shade val="85000"/>
              </a:schemeClr>
            </a:gs>
          </a:gsLst>
        </a:gradFill>
      </dgm:spPr>
      <dgm:t>
        <a:bodyPr/>
        <a:lstStyle/>
        <a:p>
          <a:endParaRPr lang="ru-RU">
            <a:latin typeface="+mj-lt"/>
          </a:endParaRPr>
        </a:p>
      </dgm:t>
    </dgm:pt>
    <dgm:pt modelId="{D0712915-B0AB-489E-BEB8-520263B087C6}" type="sib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36B0D9-2A17-496B-8031-F3529BF70A5A}" type="par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B39DA5F-756D-429F-BAA3-FE3D1B725D73}">
      <dgm:prSet/>
      <dgm:spPr>
        <a:xfrm>
          <a:off x="0" y="3096337"/>
          <a:ext cx="3551250" cy="1201309"/>
        </a:xfr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Обеспечение безопасности населения и территории</a:t>
          </a:r>
        </a:p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166,6 млн руб. – 2,6%</a:t>
          </a:r>
        </a:p>
      </dgm:t>
    </dgm:pt>
    <dgm:pt modelId="{E1FA13D5-9BE3-4FF2-A6DB-7CD3A5F02BC8}" type="parTrans" cxnId="{3B3D498A-4C33-4663-9A60-2A8E5FB58DB9}">
      <dgm:prSet/>
      <dgm:spPr>
        <a:xfrm rot="8294917">
          <a:off x="2131613" y="2265251"/>
          <a:ext cx="2496128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BA442CC5-DA38-474E-BE56-E61EDF6A2635}" type="sibTrans" cxnId="{3B3D498A-4C33-4663-9A60-2A8E5FB58DB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6" custScaleX="263855" custScaleY="79987" custLinFactNeighborX="-2888" custLinFactNeighborY="-53945">
        <dgm:presLayoutVars>
          <dgm:chMax val="7"/>
          <dgm:chPref val="7"/>
        </dgm:presLayoutVars>
      </dgm:prSet>
      <dgm:spPr>
        <a:prstGeom prst="roundRect">
          <a:avLst/>
        </a:prstGeom>
      </dgm:spPr>
    </dgm:pt>
    <dgm:pt modelId="{2C419525-2432-4C75-A3DB-03B3A6DB18CB}" type="pres">
      <dgm:prSet presAssocID="{26C35E9C-EB79-4EC3-A95A-7C0B3318C919}" presName="Name56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101" y="0"/>
              </a:lnTo>
            </a:path>
          </a:pathLst>
        </a:custGeom>
      </dgm:spPr>
    </dgm:pt>
    <dgm:pt modelId="{44AC298E-F55B-4A05-9DF0-941A7046CAAD}" type="pres">
      <dgm:prSet presAssocID="{74D0DF41-587C-41D9-B594-62EDFE19F72E}" presName="text0" presStyleLbl="node1" presStyleIdx="1" presStyleCnt="6" custScaleX="287722" custScaleY="112292" custRadScaleRad="134112" custRadScaleInc="-206068">
        <dgm:presLayoutVars>
          <dgm:bulletEnabled val="1"/>
        </dgm:presLayoutVars>
      </dgm:prSet>
      <dgm:spPr>
        <a:prstGeom prst="roundRect">
          <a:avLst/>
        </a:prstGeom>
      </dgm:spPr>
    </dgm:pt>
    <dgm:pt modelId="{9EC3C421-C879-401D-B0DC-FF66B9825935}" type="pres">
      <dgm:prSet presAssocID="{4FEBE94C-2CBB-48FA-94D4-D86293BDEB36}" presName="Name56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632" y="0"/>
              </a:lnTo>
            </a:path>
          </a:pathLst>
        </a:custGeom>
      </dgm:spPr>
    </dgm:pt>
    <dgm:pt modelId="{39CF5A3F-731D-4CA8-A172-2EE92B59CD22}" type="pres">
      <dgm:prSet presAssocID="{C275130D-CA08-4847-8774-5B287EB1EDD1}" presName="text0" presStyleLbl="node1" presStyleIdx="2" presStyleCnt="6" custScaleX="269069" custScaleY="103801" custRadScaleRad="126252" custRadScaleInc="8913">
        <dgm:presLayoutVars>
          <dgm:bulletEnabled val="1"/>
        </dgm:presLayoutVars>
      </dgm:prSet>
      <dgm:spPr>
        <a:prstGeom prst="roundRect">
          <a:avLst/>
        </a:prstGeom>
      </dgm:spPr>
    </dgm:pt>
    <dgm:pt modelId="{93B815EC-CAA4-4507-9C9C-5543149824E5}" type="pres">
      <dgm:prSet presAssocID="{E5CBE5F8-A62D-491F-A086-53EA3756E610}" presName="Name56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620" y="0"/>
              </a:lnTo>
            </a:path>
          </a:pathLst>
        </a:custGeom>
      </dgm:spPr>
    </dgm:pt>
    <dgm:pt modelId="{77171378-8741-4EE4-A3D5-2875CA800DF9}" type="pres">
      <dgm:prSet presAssocID="{3C562762-5AC3-47E7-B431-1E885202A88D}" presName="text0" presStyleLbl="node1" presStyleIdx="3" presStyleCnt="6" custScaleX="249156" custRadScaleRad="84913" custRadScaleInc="-91792">
        <dgm:presLayoutVars>
          <dgm:bulletEnabled val="1"/>
        </dgm:presLayoutVars>
      </dgm:prSet>
      <dgm:spPr>
        <a:prstGeom prst="roundRect">
          <a:avLst/>
        </a:prstGeom>
      </dgm:spPr>
    </dgm:pt>
    <dgm:pt modelId="{0FEE470A-C3B7-42AF-9B4A-75F4F41EC0B9}" type="pres">
      <dgm:prSet presAssocID="{711196C6-3269-4DBB-8CDC-AA0CA7B970F7}" presName="Name56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191" y="0"/>
              </a:lnTo>
            </a:path>
          </a:pathLst>
        </a:custGeom>
      </dgm:spPr>
    </dgm:pt>
    <dgm:pt modelId="{077F13BE-22C0-4D8B-85A0-71F03A892FE9}" type="pres">
      <dgm:prSet presAssocID="{F1D62364-8FCA-49DD-B897-847CEBED0F4B}" presName="text0" presStyleLbl="node1" presStyleIdx="4" presStyleCnt="6" custScaleX="255124" custRadScaleRad="81301" custRadScaleInc="-108841">
        <dgm:presLayoutVars>
          <dgm:bulletEnabled val="1"/>
        </dgm:presLayoutVars>
      </dgm:prSet>
      <dgm:spPr>
        <a:prstGeom prst="roundRect">
          <a:avLst/>
        </a:prstGeom>
      </dgm:spPr>
    </dgm:pt>
    <dgm:pt modelId="{2DD399CF-5176-4341-80E0-2C7B737DD61B}" type="pres">
      <dgm:prSet presAssocID="{E1FA13D5-9BE3-4FF2-A6DB-7CD3A5F02BC8}" presName="Name56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128" y="0"/>
              </a:lnTo>
            </a:path>
          </a:pathLst>
        </a:custGeom>
      </dgm:spPr>
    </dgm:pt>
    <dgm:pt modelId="{EC1EFF82-156B-4F64-9108-F2DB37B86FFF}" type="pres">
      <dgm:prSet presAssocID="{3B39DA5F-756D-429F-BAA3-FE3D1B725D73}" presName="text0" presStyleLbl="node1" presStyleIdx="5" presStyleCnt="6" custScaleX="295615" custRadScaleRad="88515" custRadScaleInc="-9969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57BB103-D416-4AA1-9B15-5D2D32D9EFE4}" type="presOf" srcId="{5E72A612-8B8A-402D-B046-CF51C114C440}" destId="{C2AB0EC1-33D7-4002-A84A-4B3F2EA4BC5D}" srcOrd="0" destOrd="0" presId="urn:microsoft.com/office/officeart/2008/layout/RadialCluster"/>
    <dgm:cxn modelId="{EBF6AE09-E7DC-4754-822F-E42DBED40CC3}" type="presOf" srcId="{4FEBE94C-2CBB-48FA-94D4-D86293BDEB36}" destId="{9EC3C421-C879-401D-B0DC-FF66B9825935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4767F022-F3E9-40A4-B627-5514AFDC8450}" type="presOf" srcId="{EA26A8F3-01A0-4074-AC15-14AF7D25EB55}" destId="{2A201E2E-8BC9-4CD8-9385-ED6EAB347D95}" srcOrd="0" destOrd="0" presId="urn:microsoft.com/office/officeart/2008/layout/RadialCluster"/>
    <dgm:cxn modelId="{2258592E-797E-4AE1-B2BB-FC364590F4EB}" srcId="{EA26A8F3-01A0-4074-AC15-14AF7D25EB55}" destId="{C275130D-CA08-4847-8774-5B287EB1EDD1}" srcOrd="1" destOrd="0" parTransId="{4FEBE94C-2CBB-48FA-94D4-D86293BDEB36}" sibTransId="{ACB0DCCD-A2D9-448C-94FD-430A099F017F}"/>
    <dgm:cxn modelId="{C3D06C3C-2373-4790-9F01-0D700E44635A}" type="presOf" srcId="{26C35E9C-EB79-4EC3-A95A-7C0B3318C919}" destId="{2C419525-2432-4C75-A3DB-03B3A6DB18CB}" srcOrd="0" destOrd="0" presId="urn:microsoft.com/office/officeart/2008/layout/RadialCluster"/>
    <dgm:cxn modelId="{A4C97441-7780-4C1D-BD65-9D723C0F4C9B}" type="presOf" srcId="{E1FA13D5-9BE3-4FF2-A6DB-7CD3A5F02BC8}" destId="{2DD399CF-5176-4341-80E0-2C7B737DD61B}" srcOrd="0" destOrd="0" presId="urn:microsoft.com/office/officeart/2008/layout/RadialCluster"/>
    <dgm:cxn modelId="{D91AA44D-F087-4D3F-AEFD-78FF5E27C07F}" type="presOf" srcId="{3B39DA5F-756D-429F-BAA3-FE3D1B725D73}" destId="{EC1EFF82-156B-4F64-9108-F2DB37B86FFF}" srcOrd="0" destOrd="0" presId="urn:microsoft.com/office/officeart/2008/layout/RadialCluster"/>
    <dgm:cxn modelId="{B10C0587-4CA2-42DD-ACA7-CF6E71D073D8}" type="presOf" srcId="{F1D62364-8FCA-49DD-B897-847CEBED0F4B}" destId="{077F13BE-22C0-4D8B-85A0-71F03A892FE9}" srcOrd="0" destOrd="0" presId="urn:microsoft.com/office/officeart/2008/layout/RadialCluster"/>
    <dgm:cxn modelId="{3B3D498A-4C33-4663-9A60-2A8E5FB58DB9}" srcId="{EA26A8F3-01A0-4074-AC15-14AF7D25EB55}" destId="{3B39DA5F-756D-429F-BAA3-FE3D1B725D73}" srcOrd="4" destOrd="0" parTransId="{E1FA13D5-9BE3-4FF2-A6DB-7CD3A5F02BC8}" sibTransId="{BA442CC5-DA38-474E-BE56-E61EDF6A2635}"/>
    <dgm:cxn modelId="{1225AC90-7CB5-42D6-A479-3B7E145FF846}" type="presOf" srcId="{74D0DF41-587C-41D9-B594-62EDFE19F72E}" destId="{44AC298E-F55B-4A05-9DF0-941A7046CAAD}" srcOrd="0" destOrd="0" presId="urn:microsoft.com/office/officeart/2008/layout/RadialCluster"/>
    <dgm:cxn modelId="{5AB705A7-B072-4AFF-91AE-86BF98D76D12}" type="presOf" srcId="{3C562762-5AC3-47E7-B431-1E885202A88D}" destId="{77171378-8741-4EE4-A3D5-2875CA800DF9}" srcOrd="0" destOrd="0" presId="urn:microsoft.com/office/officeart/2008/layout/RadialCluster"/>
    <dgm:cxn modelId="{FC73ABAF-53B5-431E-BDF1-AD1CBE839D8F}" srcId="{EA26A8F3-01A0-4074-AC15-14AF7D25EB55}" destId="{74D0DF41-587C-41D9-B594-62EDFE19F72E}" srcOrd="0" destOrd="0" parTransId="{26C35E9C-EB79-4EC3-A95A-7C0B3318C919}" sibTransId="{F0C26552-3332-45AF-9F30-0A47AE17F779}"/>
    <dgm:cxn modelId="{85C513B5-DBCD-457A-B817-3CF0F958B0B7}" type="presOf" srcId="{711196C6-3269-4DBB-8CDC-AA0CA7B970F7}" destId="{0FEE470A-C3B7-42AF-9B4A-75F4F41EC0B9}" srcOrd="0" destOrd="0" presId="urn:microsoft.com/office/officeart/2008/layout/RadialCluster"/>
    <dgm:cxn modelId="{DEABE7CE-1F98-4A0D-876B-C6B33AC05104}" type="presOf" srcId="{E5CBE5F8-A62D-491F-A086-53EA3756E610}" destId="{93B815EC-CAA4-4507-9C9C-5543149824E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68435EE8-5560-44FF-8EEE-EFE334AD58DF}" srcId="{5E72A612-8B8A-402D-B046-CF51C114C440}" destId="{6D20C155-C254-45D8-894E-D136B959DD83}" srcOrd="1" destOrd="0" parTransId="{A036B0D9-2A17-496B-8031-F3529BF70A5A}" sibTransId="{D0712915-B0AB-489E-BEB8-520263B087C6}"/>
    <dgm:cxn modelId="{186C3BF6-61A3-46C6-9BEE-E57824F7FF95}" srcId="{EA26A8F3-01A0-4074-AC15-14AF7D25EB55}" destId="{3C562762-5AC3-47E7-B431-1E885202A88D}" srcOrd="2" destOrd="0" parTransId="{E5CBE5F8-A62D-491F-A086-53EA3756E610}" sibTransId="{2095EA84-C769-44BE-9330-1ADDE857C339}"/>
    <dgm:cxn modelId="{3FCC56F8-46EC-426A-A524-C052B2DB1750}" type="presOf" srcId="{C275130D-CA08-4847-8774-5B287EB1EDD1}" destId="{39CF5A3F-731D-4CA8-A172-2EE92B59CD22}" srcOrd="0" destOrd="0" presId="urn:microsoft.com/office/officeart/2008/layout/RadialCluster"/>
    <dgm:cxn modelId="{56B071FC-4D62-470F-B693-9262F8C99C47}" type="presParOf" srcId="{C2AB0EC1-33D7-4002-A84A-4B3F2EA4BC5D}" destId="{9D48971B-0F4E-40DE-868F-168DD3C88EBE}" srcOrd="0" destOrd="0" presId="urn:microsoft.com/office/officeart/2008/layout/RadialCluster"/>
    <dgm:cxn modelId="{E56F8FDA-B67F-4387-8BE1-0556055CD922}" type="presParOf" srcId="{9D48971B-0F4E-40DE-868F-168DD3C88EBE}" destId="{2A201E2E-8BC9-4CD8-9385-ED6EAB347D95}" srcOrd="0" destOrd="0" presId="urn:microsoft.com/office/officeart/2008/layout/RadialCluster"/>
    <dgm:cxn modelId="{303E2FA6-1364-4743-9723-E6FC9B860DEF}" type="presParOf" srcId="{9D48971B-0F4E-40DE-868F-168DD3C88EBE}" destId="{2C419525-2432-4C75-A3DB-03B3A6DB18CB}" srcOrd="1" destOrd="0" presId="urn:microsoft.com/office/officeart/2008/layout/RadialCluster"/>
    <dgm:cxn modelId="{45447A35-9BAA-4F34-AF74-344D440C52C5}" type="presParOf" srcId="{9D48971B-0F4E-40DE-868F-168DD3C88EBE}" destId="{44AC298E-F55B-4A05-9DF0-941A7046CAAD}" srcOrd="2" destOrd="0" presId="urn:microsoft.com/office/officeart/2008/layout/RadialCluster"/>
    <dgm:cxn modelId="{AECE21A3-187C-4A1D-A1A3-1F2B2F9210F0}" type="presParOf" srcId="{9D48971B-0F4E-40DE-868F-168DD3C88EBE}" destId="{9EC3C421-C879-401D-B0DC-FF66B9825935}" srcOrd="3" destOrd="0" presId="urn:microsoft.com/office/officeart/2008/layout/RadialCluster"/>
    <dgm:cxn modelId="{0A14EAD0-9CC0-481D-88F1-FA56ACF49106}" type="presParOf" srcId="{9D48971B-0F4E-40DE-868F-168DD3C88EBE}" destId="{39CF5A3F-731D-4CA8-A172-2EE92B59CD22}" srcOrd="4" destOrd="0" presId="urn:microsoft.com/office/officeart/2008/layout/RadialCluster"/>
    <dgm:cxn modelId="{A531F2A6-2E0B-4C05-98DE-C2E1A033D771}" type="presParOf" srcId="{9D48971B-0F4E-40DE-868F-168DD3C88EBE}" destId="{93B815EC-CAA4-4507-9C9C-5543149824E5}" srcOrd="5" destOrd="0" presId="urn:microsoft.com/office/officeart/2008/layout/RadialCluster"/>
    <dgm:cxn modelId="{D564B006-40EC-4F48-95F8-84F1C98C8C87}" type="presParOf" srcId="{9D48971B-0F4E-40DE-868F-168DD3C88EBE}" destId="{77171378-8741-4EE4-A3D5-2875CA800DF9}" srcOrd="6" destOrd="0" presId="urn:microsoft.com/office/officeart/2008/layout/RadialCluster"/>
    <dgm:cxn modelId="{D00E7266-749B-46FD-A7E9-CA44C2240F8A}" type="presParOf" srcId="{9D48971B-0F4E-40DE-868F-168DD3C88EBE}" destId="{0FEE470A-C3B7-42AF-9B4A-75F4F41EC0B9}" srcOrd="7" destOrd="0" presId="urn:microsoft.com/office/officeart/2008/layout/RadialCluster"/>
    <dgm:cxn modelId="{BC3259B2-D864-45CB-B17C-1BA7C7044D5E}" type="presParOf" srcId="{9D48971B-0F4E-40DE-868F-168DD3C88EBE}" destId="{077F13BE-22C0-4D8B-85A0-71F03A892FE9}" srcOrd="8" destOrd="0" presId="urn:microsoft.com/office/officeart/2008/layout/RadialCluster"/>
    <dgm:cxn modelId="{30DA0309-7D9E-4B4C-90E4-0A5BCCA6AFBE}" type="presParOf" srcId="{9D48971B-0F4E-40DE-868F-168DD3C88EBE}" destId="{2DD399CF-5176-4341-80E0-2C7B737DD61B}" srcOrd="9" destOrd="0" presId="urn:microsoft.com/office/officeart/2008/layout/RadialCluster"/>
    <dgm:cxn modelId="{312207CA-D7C4-4F1A-B889-58E0580829D1}" type="presParOf" srcId="{9D48971B-0F4E-40DE-868F-168DD3C88EBE}" destId="{EC1EFF82-156B-4F64-9108-F2DB37B86FFF}" srcOrd="10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757238" y="0"/>
          <a:ext cx="3672910" cy="1404024"/>
        </a:xfrm>
        <a:gradFill rotWithShape="0">
          <a:gsLst>
            <a:gs pos="100000">
              <a:srgbClr val="438086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797,0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4149031" y="3978857"/>
          <a:ext cx="4586358" cy="1637524"/>
        </a:xfr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муниципальными финансами и муниципальным долгом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202,6 млн руб. – 25,4%</a:t>
          </a:r>
        </a:p>
      </dgm:t>
    </dgm:pt>
    <dgm:pt modelId="{711196C6-3269-4DBB-8CDC-AA0CA7B970F7}" type="parTrans" cxnId="{373BD211-5336-4D79-812D-24A9DD8B595F}">
      <dgm:prSet/>
      <dgm:spPr>
        <a:xfrm rot="5527094">
          <a:off x="5231814" y="2691440"/>
          <a:ext cx="2576593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88585" y="2466689"/>
          <a:ext cx="3936572" cy="1665397"/>
        </a:xfr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Совершенствование муниципального управления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594,4 млн руб. – 74,6%</a:t>
          </a:r>
        </a:p>
      </dgm:t>
    </dgm:pt>
    <dgm:pt modelId="{933857ED-7CC1-42EF-91C1-91ADADBCEA2E}" type="parTrans" cxnId="{470B7A37-0AA4-4FDB-90DA-6D93D64B60EE}">
      <dgm:prSet/>
      <dgm:spPr>
        <a:xfrm rot="8979283">
          <a:off x="3435194" y="1935357"/>
          <a:ext cx="2103413" cy="0"/>
        </a:xfr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3" custScaleX="290974" custScaleY="79987" custLinFactNeighborX="964" custLinFactNeighborY="-48388">
        <dgm:presLayoutVars>
          <dgm:chMax val="7"/>
          <dgm:chPref val="7"/>
        </dgm:presLayoutVars>
      </dgm:prSet>
      <dgm:spPr>
        <a:prstGeom prst="roundRect">
          <a:avLst/>
        </a:prstGeom>
      </dgm:spPr>
    </dgm:pt>
    <dgm:pt modelId="{38B30900-81A2-4DE1-8694-6C18238AE2E0}" type="pres">
      <dgm:prSet presAssocID="{933857ED-7CC1-42EF-91C1-91ADADBCEA2E}" presName="Name56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413" y="0"/>
              </a:lnTo>
            </a:path>
          </a:pathLst>
        </a:custGeom>
      </dgm:spPr>
    </dgm:pt>
    <dgm:pt modelId="{AFEE1A46-1D36-4397-A044-9E5E3A6A02F5}" type="pres">
      <dgm:prSet presAssocID="{BEB3D69A-3E55-4E5A-9071-E8A2C685F980}" presName="text0" presStyleLbl="node1" presStyleIdx="1" presStyleCnt="3" custScaleX="334725" custScaleY="141608" custRadScaleRad="112997" custRadScaleInc="-109592">
        <dgm:presLayoutVars>
          <dgm:bulletEnabled val="1"/>
        </dgm:presLayoutVars>
      </dgm:prSet>
      <dgm:spPr>
        <a:prstGeom prst="roundRect">
          <a:avLst/>
        </a:prstGeom>
      </dgm:spPr>
    </dgm:pt>
    <dgm:pt modelId="{0FEE470A-C3B7-42AF-9B4A-75F4F41EC0B9}" type="pres">
      <dgm:prSet presAssocID="{711196C6-3269-4DBB-8CDC-AA0CA7B970F7}" presName="Name56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593" y="0"/>
              </a:lnTo>
            </a:path>
          </a:pathLst>
        </a:custGeom>
      </dgm:spPr>
    </dgm:pt>
    <dgm:pt modelId="{077F13BE-22C0-4D8B-85A0-71F03A892FE9}" type="pres">
      <dgm:prSet presAssocID="{F1D62364-8FCA-49DD-B897-847CEBED0F4B}" presName="text0" presStyleLbl="node1" presStyleIdx="2" presStyleCnt="3" custScaleX="389976" custScaleY="139238" custRadScaleRad="101382" custRadScaleInc="-8967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73BD211-5336-4D79-812D-24A9DD8B595F}" srcId="{EA26A8F3-01A0-4074-AC15-14AF7D25EB55}" destId="{F1D62364-8FCA-49DD-B897-847CEBED0F4B}" srcOrd="1" destOrd="0" parTransId="{711196C6-3269-4DBB-8CDC-AA0CA7B970F7}" sibTransId="{46975BFE-CF43-4355-BBBF-C6687A457152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B2C7DBB3-5242-4DC0-8341-64B74C1535C5}" type="presOf" srcId="{711196C6-3269-4DBB-8CDC-AA0CA7B970F7}" destId="{0FEE470A-C3B7-42AF-9B4A-75F4F41EC0B9}" srcOrd="0" destOrd="0" presId="urn:microsoft.com/office/officeart/2008/layout/RadialCluster"/>
    <dgm:cxn modelId="{549FFBC3-552C-4F46-92F7-826FBD79448B}" type="presOf" srcId="{933857ED-7CC1-42EF-91C1-91ADADBCEA2E}" destId="{38B30900-81A2-4DE1-8694-6C18238AE2E0}" srcOrd="0" destOrd="0" presId="urn:microsoft.com/office/officeart/2008/layout/RadialCluster"/>
    <dgm:cxn modelId="{3DAE29D9-0CBC-4457-B41A-96F25F5F0BF0}" type="presOf" srcId="{F1D62364-8FCA-49DD-B897-847CEBED0F4B}" destId="{077F13BE-22C0-4D8B-85A0-71F03A892FE9}" srcOrd="0" destOrd="0" presId="urn:microsoft.com/office/officeart/2008/layout/RadialCluster"/>
    <dgm:cxn modelId="{25A51CDA-888B-4CD7-BAB1-B82F7107E6B2}" type="presOf" srcId="{EA26A8F3-01A0-4074-AC15-14AF7D25EB55}" destId="{2A201E2E-8BC9-4CD8-9385-ED6EAB347D9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D132AFFE-8A93-4043-93A9-DE1E3EBB3441}" type="presOf" srcId="{5E72A612-8B8A-402D-B046-CF51C114C440}" destId="{C2AB0EC1-33D7-4002-A84A-4B3F2EA4BC5D}" srcOrd="0" destOrd="0" presId="urn:microsoft.com/office/officeart/2008/layout/RadialCluster"/>
    <dgm:cxn modelId="{F06568FF-E6D6-4A99-8309-9019F4CEC3E3}" type="presOf" srcId="{BEB3D69A-3E55-4E5A-9071-E8A2C685F980}" destId="{AFEE1A46-1D36-4397-A044-9E5E3A6A02F5}" srcOrd="0" destOrd="0" presId="urn:microsoft.com/office/officeart/2008/layout/RadialCluster"/>
    <dgm:cxn modelId="{7872F9C7-DAB7-41EE-B81E-A7485A5D0C57}" type="presParOf" srcId="{C2AB0EC1-33D7-4002-A84A-4B3F2EA4BC5D}" destId="{9D48971B-0F4E-40DE-868F-168DD3C88EBE}" srcOrd="0" destOrd="0" presId="urn:microsoft.com/office/officeart/2008/layout/RadialCluster"/>
    <dgm:cxn modelId="{64AFB601-3A9C-4876-A1D3-AA9EBB17D59B}" type="presParOf" srcId="{9D48971B-0F4E-40DE-868F-168DD3C88EBE}" destId="{2A201E2E-8BC9-4CD8-9385-ED6EAB347D95}" srcOrd="0" destOrd="0" presId="urn:microsoft.com/office/officeart/2008/layout/RadialCluster"/>
    <dgm:cxn modelId="{85747704-1781-4B85-ACBB-823B803AAEB6}" type="presParOf" srcId="{9D48971B-0F4E-40DE-868F-168DD3C88EBE}" destId="{38B30900-81A2-4DE1-8694-6C18238AE2E0}" srcOrd="1" destOrd="0" presId="urn:microsoft.com/office/officeart/2008/layout/RadialCluster"/>
    <dgm:cxn modelId="{EB1C1168-5507-4B29-B7AC-DA18D7CBDB1E}" type="presParOf" srcId="{9D48971B-0F4E-40DE-868F-168DD3C88EBE}" destId="{AFEE1A46-1D36-4397-A044-9E5E3A6A02F5}" srcOrd="2" destOrd="0" presId="urn:microsoft.com/office/officeart/2008/layout/RadialCluster"/>
    <dgm:cxn modelId="{F08BE7D9-F871-46A5-BFAB-303769C23EDE}" type="presParOf" srcId="{9D48971B-0F4E-40DE-868F-168DD3C88EBE}" destId="{0FEE470A-C3B7-42AF-9B4A-75F4F41EC0B9}" srcOrd="3" destOrd="0" presId="urn:microsoft.com/office/officeart/2008/layout/RadialCluster"/>
    <dgm:cxn modelId="{02AE6D19-757A-465D-9EEC-65AA488D468D}" type="presParOf" srcId="{9D48971B-0F4E-40DE-868F-168DD3C88EBE}" destId="{077F13BE-22C0-4D8B-85A0-71F03A892FE9}" srcOrd="4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570968" y="0"/>
          <a:ext cx="3672910" cy="1404024"/>
        </a:xfrm>
        <a:prstGeom prst="roundRect">
          <a:avLst/>
        </a:prstGeom>
        <a:gradFill rotWithShape="0">
          <a:gsLst>
            <a:gs pos="100000">
              <a:srgbClr val="C4652D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1 992,4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/>
      <dgm:spPr>
        <a:xfrm>
          <a:off x="4969234" y="405923"/>
          <a:ext cx="3860316" cy="947388"/>
        </a:xfrm>
        <a:prstGeom prst="roundRect">
          <a:avLst/>
        </a:prstGeom>
        <a:solidFill>
          <a:srgbClr val="A04DA3">
            <a:lumMod val="60000"/>
            <a:lumOff val="4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Охрана окружающей среды и благоустройство</a:t>
          </a:r>
        </a:p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545,6 млн руб. – 27,4% </a:t>
          </a:r>
        </a:p>
      </dgm:t>
    </dgm:pt>
    <dgm:pt modelId="{4FEBE94C-2CBB-48FA-94D4-D86293BDEB36}" type="parTrans" cxnId="{2258592E-797E-4AE1-B2BB-FC364590F4EB}">
      <dgm:prSet/>
      <dgm:spPr>
        <a:xfrm rot="135852">
          <a:off x="4243595" y="788962"/>
          <a:ext cx="725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9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1959922" y="4078389"/>
          <a:ext cx="4456215" cy="1019339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дорожного хозяйства 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1 102,4млн руб. -55,3%</a:t>
          </a:r>
        </a:p>
      </dgm:t>
    </dgm:pt>
    <dgm:pt modelId="{26C35E9C-EB79-4EC3-A95A-7C0B3318C919}" type="parTrans" cxnId="{FC73ABAF-53B5-431E-BDF1-AD1CBE839D8F}">
      <dgm:prSet/>
      <dgm:spPr>
        <a:xfrm rot="3922951">
          <a:off x="1870921" y="2741207"/>
          <a:ext cx="2941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74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 custT="1"/>
      <dgm:spPr>
        <a:xfrm>
          <a:off x="4055763" y="1875780"/>
          <a:ext cx="4773787" cy="1128184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коммунального хозяйства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147,6 млн руб. – 7,4%</a:t>
          </a:r>
        </a:p>
      </dgm:t>
    </dgm:pt>
    <dgm:pt modelId="{933857ED-7CC1-42EF-91C1-91ADADBCEA2E}" type="parTrans" cxnId="{470B7A37-0AA4-4FDB-90DA-6D93D64B60EE}">
      <dgm:prSet/>
      <dgm:spPr>
        <a:xfrm rot="1398011">
          <a:off x="3988830" y="1639902"/>
          <a:ext cx="11926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66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C5EF38-DF7A-4298-A88D-8E1A8D66672B}">
      <dgm:prSet custT="1"/>
      <dgm:spPr>
        <a:xfrm>
          <a:off x="-143906" y="2763800"/>
          <a:ext cx="4430541" cy="1128195"/>
        </a:xfrm>
        <a:prstGeom prst="roundRect">
          <a:avLst/>
        </a:prstGeom>
        <a:solidFill>
          <a:srgbClr val="A04DA3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Улучшение жилищных условий граждан 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196,8 млн руб. – 9,9%</a:t>
          </a:r>
        </a:p>
        <a:p>
          <a:endParaRPr lang="ru-RU" sz="19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4A4EBC78-FFFE-4910-B543-323D9AFE8282}" type="parTrans" cxnId="{CCF5634C-A57D-4195-8340-3CFCA3011DA9}">
      <dgm:prSet/>
      <dgm:spPr>
        <a:xfrm rot="5837582">
          <a:off x="1545135" y="2083912"/>
          <a:ext cx="1370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3A3C16FD-529E-406D-AF85-CDFEBCEC8E74}" type="sibTrans" cxnId="{CCF5634C-A57D-4195-8340-3CFCA3011D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69612" custScaleY="79987" custLinFactNeighborX="-42810" custLinFactNeighborY="-50004">
        <dgm:presLayoutVars>
          <dgm:chMax val="7"/>
          <dgm:chPref val="7"/>
        </dgm:presLayoutVars>
      </dgm:prSet>
      <dgm:spPr/>
    </dgm:pt>
    <dgm:pt modelId="{38B30900-81A2-4DE1-8694-6C18238AE2E0}" type="pres">
      <dgm:prSet presAssocID="{933857ED-7CC1-42EF-91C1-91ADADBCEA2E}" presName="Name56" presStyleLbl="parChTrans1D2" presStyleIdx="0" presStyleCnt="4"/>
      <dgm:spPr/>
    </dgm:pt>
    <dgm:pt modelId="{AFEE1A46-1D36-4397-A044-9E5E3A6A02F5}" type="pres">
      <dgm:prSet presAssocID="{BEB3D69A-3E55-4E5A-9071-E8A2C685F980}" presName="text0" presStyleLbl="node1" presStyleIdx="1" presStyleCnt="5" custScaleX="405913" custScaleY="95929" custRadScaleRad="99631" custRadScaleInc="189169">
        <dgm:presLayoutVars>
          <dgm:bulletEnabled val="1"/>
        </dgm:presLayoutVars>
      </dgm:prSet>
      <dgm:spPr/>
    </dgm:pt>
    <dgm:pt modelId="{2C419525-2432-4C75-A3DB-03B3A6DB18CB}" type="pres">
      <dgm:prSet presAssocID="{26C35E9C-EB79-4EC3-A95A-7C0B3318C919}" presName="Name56" presStyleLbl="parChTrans1D2" presStyleIdx="1" presStyleCnt="4"/>
      <dgm:spPr/>
    </dgm:pt>
    <dgm:pt modelId="{44AC298E-F55B-4A05-9DF0-941A7046CAAD}" type="pres">
      <dgm:prSet presAssocID="{74D0DF41-587C-41D9-B594-62EDFE19F72E}" presName="text0" presStyleLbl="node1" presStyleIdx="2" presStyleCnt="5" custScaleX="333805" custScaleY="147546" custRadScaleRad="99485" custRadScaleInc="132249">
        <dgm:presLayoutVars>
          <dgm:bulletEnabled val="1"/>
        </dgm:presLayoutVars>
      </dgm:prSet>
      <dgm:spPr/>
    </dgm:pt>
    <dgm:pt modelId="{9EC3C421-C879-401D-B0DC-FF66B9825935}" type="pres">
      <dgm:prSet presAssocID="{4FEBE94C-2CBB-48FA-94D4-D86293BDEB36}" presName="Name56" presStyleLbl="parChTrans1D2" presStyleIdx="2" presStyleCnt="4"/>
      <dgm:spPr/>
    </dgm:pt>
    <dgm:pt modelId="{39CF5A3F-731D-4CA8-A172-2EE92B59CD22}" type="pres">
      <dgm:prSet presAssocID="{C275130D-CA08-4847-8774-5B287EB1EDD1}" presName="text0" presStyleLbl="node1" presStyleIdx="3" presStyleCnt="5" custScaleX="328241" custScaleY="132722" custRadScaleRad="149358" custRadScaleInc="-281788">
        <dgm:presLayoutVars>
          <dgm:bulletEnabled val="1"/>
        </dgm:presLayoutVars>
      </dgm:prSet>
      <dgm:spPr/>
    </dgm:pt>
    <dgm:pt modelId="{8CCD4EDA-0E30-43BE-8509-199507D9455C}" type="pres">
      <dgm:prSet presAssocID="{4A4EBC78-FFFE-4910-B543-323D9AFE8282}" presName="Name56" presStyleLbl="parChTrans1D2" presStyleIdx="3" presStyleCnt="4"/>
      <dgm:spPr/>
    </dgm:pt>
    <dgm:pt modelId="{C6BC5BC1-A4A4-48B9-9BD0-8D1415F2DB5E}" type="pres">
      <dgm:prSet presAssocID="{83C5EF38-DF7A-4298-A88D-8E1A8D66672B}" presName="text0" presStyleLbl="node1" presStyleIdx="4" presStyleCnt="5" custScaleX="376727" custScaleY="146688" custRadScaleRad="114387" custRadScaleInc="-17063">
        <dgm:presLayoutVars>
          <dgm:bulletEnabled val="1"/>
        </dgm:presLayoutVars>
      </dgm:prSet>
      <dgm:spPr/>
    </dgm:pt>
  </dgm:ptLst>
  <dgm:cxnLst>
    <dgm:cxn modelId="{1B762A15-2968-45CC-9883-FAB118A5224A}" type="presOf" srcId="{83C5EF38-DF7A-4298-A88D-8E1A8D66672B}" destId="{C6BC5BC1-A4A4-48B9-9BD0-8D1415F2DB5E}" srcOrd="0" destOrd="0" presId="urn:microsoft.com/office/officeart/2008/layout/RadialCluster"/>
    <dgm:cxn modelId="{2258592E-797E-4AE1-B2BB-FC364590F4EB}" srcId="{EA26A8F3-01A0-4074-AC15-14AF7D25EB55}" destId="{C275130D-CA08-4847-8774-5B287EB1EDD1}" srcOrd="2" destOrd="0" parTransId="{4FEBE94C-2CBB-48FA-94D4-D86293BDEB36}" sibTransId="{ACB0DCCD-A2D9-448C-94FD-430A099F017F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5BB0DA60-C57B-448A-973C-C52484D52879}" type="presOf" srcId="{4FEBE94C-2CBB-48FA-94D4-D86293BDEB36}" destId="{9EC3C421-C879-401D-B0DC-FF66B9825935}" srcOrd="0" destOrd="0" presId="urn:microsoft.com/office/officeart/2008/layout/RadialCluster"/>
    <dgm:cxn modelId="{CCF5634C-A57D-4195-8340-3CFCA3011DA9}" srcId="{EA26A8F3-01A0-4074-AC15-14AF7D25EB55}" destId="{83C5EF38-DF7A-4298-A88D-8E1A8D66672B}" srcOrd="3" destOrd="0" parTransId="{4A4EBC78-FFFE-4910-B543-323D9AFE8282}" sibTransId="{3A3C16FD-529E-406D-AF85-CDFEBCEC8E74}"/>
    <dgm:cxn modelId="{C3193F4D-FD51-4626-A802-8160813183DB}" type="presOf" srcId="{C275130D-CA08-4847-8774-5B287EB1EDD1}" destId="{39CF5A3F-731D-4CA8-A172-2EE92B59CD22}" srcOrd="0" destOrd="0" presId="urn:microsoft.com/office/officeart/2008/layout/RadialCluster"/>
    <dgm:cxn modelId="{854B659F-09F5-4645-88E4-89F7203756D9}" type="presOf" srcId="{4A4EBC78-FFFE-4910-B543-323D9AFE8282}" destId="{8CCD4EDA-0E30-43BE-8509-199507D9455C}" srcOrd="0" destOrd="0" presId="urn:microsoft.com/office/officeart/2008/layout/RadialCluster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AC3B51C2-EFC5-4010-A26B-976730F4B7F6}" type="presOf" srcId="{26C35E9C-EB79-4EC3-A95A-7C0B3318C919}" destId="{2C419525-2432-4C75-A3DB-03B3A6DB18CB}" srcOrd="0" destOrd="0" presId="urn:microsoft.com/office/officeart/2008/layout/RadialCluster"/>
    <dgm:cxn modelId="{8E0294CC-732D-4788-9DEB-2AE8A6E86C3D}" type="presOf" srcId="{933857ED-7CC1-42EF-91C1-91ADADBCEA2E}" destId="{38B30900-81A2-4DE1-8694-6C18238AE2E0}" srcOrd="0" destOrd="0" presId="urn:microsoft.com/office/officeart/2008/layout/RadialCluster"/>
    <dgm:cxn modelId="{4F9042D1-66C4-46DB-81CC-4B317F1E930F}" type="presOf" srcId="{EA26A8F3-01A0-4074-AC15-14AF7D25EB55}" destId="{2A201E2E-8BC9-4CD8-9385-ED6EAB347D95}" srcOrd="0" destOrd="0" presId="urn:microsoft.com/office/officeart/2008/layout/RadialCluster"/>
    <dgm:cxn modelId="{229679E0-7C0A-4B49-902C-A9188387DF9B}" type="presOf" srcId="{5E72A612-8B8A-402D-B046-CF51C114C440}" destId="{C2AB0EC1-33D7-4002-A84A-4B3F2EA4BC5D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0F9608FB-AD41-4F71-95F0-0B772A05ADBF}" type="presOf" srcId="{BEB3D69A-3E55-4E5A-9071-E8A2C685F980}" destId="{AFEE1A46-1D36-4397-A044-9E5E3A6A02F5}" srcOrd="0" destOrd="0" presId="urn:microsoft.com/office/officeart/2008/layout/RadialCluster"/>
    <dgm:cxn modelId="{86BC28FC-9521-4ACA-9E65-747AF51302A8}" type="presOf" srcId="{74D0DF41-587C-41D9-B594-62EDFE19F72E}" destId="{44AC298E-F55B-4A05-9DF0-941A7046CAAD}" srcOrd="0" destOrd="0" presId="urn:microsoft.com/office/officeart/2008/layout/RadialCluster"/>
    <dgm:cxn modelId="{221EB84E-26C1-4B69-8572-F99D9ED667FB}" type="presParOf" srcId="{C2AB0EC1-33D7-4002-A84A-4B3F2EA4BC5D}" destId="{9D48971B-0F4E-40DE-868F-168DD3C88EBE}" srcOrd="0" destOrd="0" presId="urn:microsoft.com/office/officeart/2008/layout/RadialCluster"/>
    <dgm:cxn modelId="{6047FD25-6B0C-485E-A940-67EE03EF9511}" type="presParOf" srcId="{9D48971B-0F4E-40DE-868F-168DD3C88EBE}" destId="{2A201E2E-8BC9-4CD8-9385-ED6EAB347D95}" srcOrd="0" destOrd="0" presId="urn:microsoft.com/office/officeart/2008/layout/RadialCluster"/>
    <dgm:cxn modelId="{99E38B34-2ABA-41AA-949E-4F5B9D732752}" type="presParOf" srcId="{9D48971B-0F4E-40DE-868F-168DD3C88EBE}" destId="{38B30900-81A2-4DE1-8694-6C18238AE2E0}" srcOrd="1" destOrd="0" presId="urn:microsoft.com/office/officeart/2008/layout/RadialCluster"/>
    <dgm:cxn modelId="{FD095B27-9114-4B16-AD60-98D777D66702}" type="presParOf" srcId="{9D48971B-0F4E-40DE-868F-168DD3C88EBE}" destId="{AFEE1A46-1D36-4397-A044-9E5E3A6A02F5}" srcOrd="2" destOrd="0" presId="urn:microsoft.com/office/officeart/2008/layout/RadialCluster"/>
    <dgm:cxn modelId="{FB6B33E0-AF36-4585-BF86-9DE44F295FAE}" type="presParOf" srcId="{9D48971B-0F4E-40DE-868F-168DD3C88EBE}" destId="{2C419525-2432-4C75-A3DB-03B3A6DB18CB}" srcOrd="3" destOrd="0" presId="urn:microsoft.com/office/officeart/2008/layout/RadialCluster"/>
    <dgm:cxn modelId="{FD3F5F67-0159-403B-8711-2C4FD027823D}" type="presParOf" srcId="{9D48971B-0F4E-40DE-868F-168DD3C88EBE}" destId="{44AC298E-F55B-4A05-9DF0-941A7046CAAD}" srcOrd="4" destOrd="0" presId="urn:microsoft.com/office/officeart/2008/layout/RadialCluster"/>
    <dgm:cxn modelId="{D83F41A3-EEA6-4D8B-9193-2E2FDA7D3314}" type="presParOf" srcId="{9D48971B-0F4E-40DE-868F-168DD3C88EBE}" destId="{9EC3C421-C879-401D-B0DC-FF66B9825935}" srcOrd="5" destOrd="0" presId="urn:microsoft.com/office/officeart/2008/layout/RadialCluster"/>
    <dgm:cxn modelId="{E9746ED2-842E-43EB-A096-3FB36A031352}" type="presParOf" srcId="{9D48971B-0F4E-40DE-868F-168DD3C88EBE}" destId="{39CF5A3F-731D-4CA8-A172-2EE92B59CD22}" srcOrd="6" destOrd="0" presId="urn:microsoft.com/office/officeart/2008/layout/RadialCluster"/>
    <dgm:cxn modelId="{ABCAB0C9-9091-4C89-BC49-80D9B98D11EC}" type="presParOf" srcId="{9D48971B-0F4E-40DE-868F-168DD3C88EBE}" destId="{8CCD4EDA-0E30-43BE-8509-199507D9455C}" srcOrd="7" destOrd="0" presId="urn:microsoft.com/office/officeart/2008/layout/RadialCluster"/>
    <dgm:cxn modelId="{F36CF16C-6FAC-48CE-9D58-6226ECA323F3}" type="presParOf" srcId="{9D48971B-0F4E-40DE-868F-168DD3C88EBE}" destId="{C6BC5BC1-A4A4-48B9-9BD0-8D1415F2DB5E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581077" y="13471"/>
          <a:ext cx="3672910" cy="1404024"/>
        </a:xfrm>
        <a:prstGeom prst="roundRect">
          <a:avLst/>
        </a:prstGeom>
        <a:gradFill rotWithShape="0">
          <a:gsLst>
            <a:gs pos="100000">
              <a:srgbClr val="53548A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216,2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5829135" y="2394685"/>
          <a:ext cx="3000415" cy="1176061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Градостроительная политика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49,6 млн руб. – 23,0%</a:t>
          </a:r>
        </a:p>
      </dgm:t>
    </dgm:pt>
    <dgm:pt modelId="{711196C6-3269-4DBB-8CDC-AA0CA7B970F7}" type="parTrans" cxnId="{373BD211-5336-4D79-812D-24A9DD8B595F}">
      <dgm:prSet/>
      <dgm:spPr>
        <a:xfrm rot="4085492">
          <a:off x="6369730" y="1906090"/>
          <a:ext cx="1053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25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/>
      <dgm:spPr>
        <a:xfrm>
          <a:off x="3870897" y="4266876"/>
          <a:ext cx="4872623" cy="117606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земельными ресурсами и имуществом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143,4 млн руб. – 66,3%</a:t>
          </a:r>
        </a:p>
      </dgm:t>
    </dgm:pt>
    <dgm:pt modelId="{26C35E9C-EB79-4EC3-A95A-7C0B3318C919}" type="parTrans" cxnId="{FC73ABAF-53B5-431E-BDF1-AD1CBE839D8F}">
      <dgm:prSet/>
      <dgm:spPr>
        <a:xfrm rot="5491600">
          <a:off x="4935655" y="2842185"/>
          <a:ext cx="2850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9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6C086D8-900E-4459-B560-98FE04041581}">
      <dgm:prSet/>
      <dgm:spPr>
        <a:xfrm>
          <a:off x="908679" y="3618808"/>
          <a:ext cx="2852843" cy="1127996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Экономическое развитие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23,2 млн руб. – 10,7%</a:t>
          </a:r>
        </a:p>
      </dgm:t>
    </dgm:pt>
    <dgm:pt modelId="{1F3EB45E-26E4-419B-BEAF-0772D5A89A98}" type="parTrans" cxnId="{AB02E426-BC5C-412F-B930-80980E316200}">
      <dgm:prSet/>
      <dgm:spPr>
        <a:xfrm rot="8379469">
          <a:off x="2594821" y="2518152"/>
          <a:ext cx="3400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04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3232911-36BB-464E-BAA6-9F4CDBE4769A}" type="sibTrans" cxnId="{AB02E426-BC5C-412F-B930-80980E31620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4" custScaleX="269539" custScaleY="79987" custLinFactNeighborX="34957" custLinFactNeighborY="-46402">
        <dgm:presLayoutVars>
          <dgm:chMax val="7"/>
          <dgm:chPref val="7"/>
        </dgm:presLayoutVars>
      </dgm:prSet>
      <dgm:spPr/>
    </dgm:pt>
    <dgm:pt modelId="{2C419525-2432-4C75-A3DB-03B3A6DB18CB}" type="pres">
      <dgm:prSet presAssocID="{26C35E9C-EB79-4EC3-A95A-7C0B3318C919}" presName="Name56" presStyleLbl="parChTrans1D2" presStyleIdx="0" presStyleCnt="3"/>
      <dgm:spPr/>
    </dgm:pt>
    <dgm:pt modelId="{44AC298E-F55B-4A05-9DF0-941A7046CAAD}" type="pres">
      <dgm:prSet presAssocID="{74D0DF41-587C-41D9-B594-62EDFE19F72E}" presName="text0" presStyleLbl="node1" presStyleIdx="1" presStyleCnt="4" custScaleX="384904" custRadScaleRad="102750" custRadScaleInc="180221">
        <dgm:presLayoutVars>
          <dgm:bulletEnabled val="1"/>
        </dgm:presLayoutVars>
      </dgm:prSet>
      <dgm:spPr/>
    </dgm:pt>
    <dgm:pt modelId="{6C67D9B1-E50E-4B82-850B-48A101CD8916}" type="pres">
      <dgm:prSet presAssocID="{1F3EB45E-26E4-419B-BEAF-0772D5A89A98}" presName="Name56" presStyleLbl="parChTrans1D2" presStyleIdx="1" presStyleCnt="3"/>
      <dgm:spPr/>
    </dgm:pt>
    <dgm:pt modelId="{F0CB75F0-D03C-4484-B66E-029EE3B27A65}" type="pres">
      <dgm:prSet presAssocID="{26C086D8-900E-4459-B560-98FE04041581}" presName="text0" presStyleLbl="node1" presStyleIdx="2" presStyleCnt="4" custScaleX="282919" custScaleY="95913" custRadScaleRad="57090" custRadScaleInc="232230">
        <dgm:presLayoutVars>
          <dgm:bulletEnabled val="1"/>
        </dgm:presLayoutVars>
      </dgm:prSet>
      <dgm:spPr/>
    </dgm:pt>
    <dgm:pt modelId="{0FEE470A-C3B7-42AF-9B4A-75F4F41EC0B9}" type="pres">
      <dgm:prSet presAssocID="{711196C6-3269-4DBB-8CDC-AA0CA7B970F7}" presName="Name56" presStyleLbl="parChTrans1D2" presStyleIdx="2" presStyleCnt="3"/>
      <dgm:spPr/>
    </dgm:pt>
    <dgm:pt modelId="{077F13BE-22C0-4D8B-85A0-71F03A892FE9}" type="pres">
      <dgm:prSet presAssocID="{F1D62364-8FCA-49DD-B897-847CEBED0F4B}" presName="text0" presStyleLbl="node1" presStyleIdx="3" presStyleCnt="4" custScaleX="239356" custRadScaleRad="130148" custRadScaleInc="92461">
        <dgm:presLayoutVars>
          <dgm:bulletEnabled val="1"/>
        </dgm:presLayoutVars>
      </dgm:prSet>
      <dgm:spPr/>
    </dgm:pt>
  </dgm:ptLst>
  <dgm:cxnLst>
    <dgm:cxn modelId="{2DE2890C-C398-49A1-AAE7-1C5A67A8909E}" type="presOf" srcId="{26C086D8-900E-4459-B560-98FE04041581}" destId="{F0CB75F0-D03C-4484-B66E-029EE3B27A65}" srcOrd="0" destOrd="0" presId="urn:microsoft.com/office/officeart/2008/layout/RadialCluster"/>
    <dgm:cxn modelId="{373BD211-5336-4D79-812D-24A9DD8B595F}" srcId="{EA26A8F3-01A0-4074-AC15-14AF7D25EB55}" destId="{F1D62364-8FCA-49DD-B897-847CEBED0F4B}" srcOrd="2" destOrd="0" parTransId="{711196C6-3269-4DBB-8CDC-AA0CA7B970F7}" sibTransId="{46975BFE-CF43-4355-BBBF-C6687A457152}"/>
    <dgm:cxn modelId="{AB02E426-BC5C-412F-B930-80980E316200}" srcId="{EA26A8F3-01A0-4074-AC15-14AF7D25EB55}" destId="{26C086D8-900E-4459-B560-98FE04041581}" srcOrd="1" destOrd="0" parTransId="{1F3EB45E-26E4-419B-BEAF-0772D5A89A98}" sibTransId="{03232911-36BB-464E-BAA6-9F4CDBE4769A}"/>
    <dgm:cxn modelId="{3341D761-B76F-4001-B19B-8A106C7FF3BF}" type="presOf" srcId="{74D0DF41-587C-41D9-B594-62EDFE19F72E}" destId="{44AC298E-F55B-4A05-9DF0-941A7046CAAD}" srcOrd="0" destOrd="0" presId="urn:microsoft.com/office/officeart/2008/layout/RadialCluster"/>
    <dgm:cxn modelId="{D58B5F55-74D0-4173-9A2A-DC9712D0F9D9}" type="presOf" srcId="{1F3EB45E-26E4-419B-BEAF-0772D5A89A98}" destId="{6C67D9B1-E50E-4B82-850B-48A101CD8916}" srcOrd="0" destOrd="0" presId="urn:microsoft.com/office/officeart/2008/layout/RadialCluster"/>
    <dgm:cxn modelId="{C072997E-6285-4E01-BAE5-CBDB9654663B}" type="presOf" srcId="{711196C6-3269-4DBB-8CDC-AA0CA7B970F7}" destId="{0FEE470A-C3B7-42AF-9B4A-75F4F41EC0B9}" srcOrd="0" destOrd="0" presId="urn:microsoft.com/office/officeart/2008/layout/RadialCluster"/>
    <dgm:cxn modelId="{41A3D599-6C4D-485C-9477-0FAF1ECE0349}" type="presOf" srcId="{EA26A8F3-01A0-4074-AC15-14AF7D25EB55}" destId="{2A201E2E-8BC9-4CD8-9385-ED6EAB347D95}" srcOrd="0" destOrd="0" presId="urn:microsoft.com/office/officeart/2008/layout/RadialCluster"/>
    <dgm:cxn modelId="{F781B99A-7987-40B6-B465-38378155CAAD}" type="presOf" srcId="{26C35E9C-EB79-4EC3-A95A-7C0B3318C919}" destId="{2C419525-2432-4C75-A3DB-03B3A6DB18CB}" srcOrd="0" destOrd="0" presId="urn:microsoft.com/office/officeart/2008/layout/RadialCluster"/>
    <dgm:cxn modelId="{FC73ABAF-53B5-431E-BDF1-AD1CBE839D8F}" srcId="{EA26A8F3-01A0-4074-AC15-14AF7D25EB55}" destId="{74D0DF41-587C-41D9-B594-62EDFE19F72E}" srcOrd="0" destOrd="0" parTransId="{26C35E9C-EB79-4EC3-A95A-7C0B3318C919}" sibTransId="{F0C26552-3332-45AF-9F30-0A47AE17F779}"/>
    <dgm:cxn modelId="{98DB3FB3-C769-4516-86D3-A497B6366FC9}" type="presOf" srcId="{5E72A612-8B8A-402D-B046-CF51C114C440}" destId="{C2AB0EC1-33D7-4002-A84A-4B3F2EA4BC5D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C156C1FC-8655-48CD-8FAF-D4BE177AE417}" type="presOf" srcId="{F1D62364-8FCA-49DD-B897-847CEBED0F4B}" destId="{077F13BE-22C0-4D8B-85A0-71F03A892FE9}" srcOrd="0" destOrd="0" presId="urn:microsoft.com/office/officeart/2008/layout/RadialCluster"/>
    <dgm:cxn modelId="{2D279846-1471-4E2D-82DF-2B1F4486C61E}" type="presParOf" srcId="{C2AB0EC1-33D7-4002-A84A-4B3F2EA4BC5D}" destId="{9D48971B-0F4E-40DE-868F-168DD3C88EBE}" srcOrd="0" destOrd="0" presId="urn:microsoft.com/office/officeart/2008/layout/RadialCluster"/>
    <dgm:cxn modelId="{6F2EA32B-6FD7-478D-9FEA-EEB4D70A906B}" type="presParOf" srcId="{9D48971B-0F4E-40DE-868F-168DD3C88EBE}" destId="{2A201E2E-8BC9-4CD8-9385-ED6EAB347D95}" srcOrd="0" destOrd="0" presId="urn:microsoft.com/office/officeart/2008/layout/RadialCluster"/>
    <dgm:cxn modelId="{279B3E20-4415-466E-A6CD-9223996A4227}" type="presParOf" srcId="{9D48971B-0F4E-40DE-868F-168DD3C88EBE}" destId="{2C419525-2432-4C75-A3DB-03B3A6DB18CB}" srcOrd="1" destOrd="0" presId="urn:microsoft.com/office/officeart/2008/layout/RadialCluster"/>
    <dgm:cxn modelId="{7ACD3E81-CF2C-4C2D-B6CD-25B0EF38FE89}" type="presParOf" srcId="{9D48971B-0F4E-40DE-868F-168DD3C88EBE}" destId="{44AC298E-F55B-4A05-9DF0-941A7046CAAD}" srcOrd="2" destOrd="0" presId="urn:microsoft.com/office/officeart/2008/layout/RadialCluster"/>
    <dgm:cxn modelId="{029EA898-544F-475D-BDF9-A3E15400C343}" type="presParOf" srcId="{9D48971B-0F4E-40DE-868F-168DD3C88EBE}" destId="{6C67D9B1-E50E-4B82-850B-48A101CD8916}" srcOrd="3" destOrd="0" presId="urn:microsoft.com/office/officeart/2008/layout/RadialCluster"/>
    <dgm:cxn modelId="{ADEAFFDB-E1AD-49F2-AFAF-5A780CBC3FB6}" type="presParOf" srcId="{9D48971B-0F4E-40DE-868F-168DD3C88EBE}" destId="{F0CB75F0-D03C-4484-B66E-029EE3B27A65}" srcOrd="4" destOrd="0" presId="urn:microsoft.com/office/officeart/2008/layout/RadialCluster"/>
    <dgm:cxn modelId="{F2F844AE-3534-42AF-9BC5-57A84A5313F7}" type="presParOf" srcId="{9D48971B-0F4E-40DE-868F-168DD3C88EBE}" destId="{0FEE470A-C3B7-42AF-9B4A-75F4F41EC0B9}" srcOrd="5" destOrd="0" presId="urn:microsoft.com/office/officeart/2008/layout/RadialCluster"/>
    <dgm:cxn modelId="{2BB1EC4F-5F39-4942-AF1F-633D58ED032F}" type="presParOf" srcId="{9D48971B-0F4E-40DE-868F-168DD3C88EBE}" destId="{077F13BE-22C0-4D8B-85A0-71F03A892FE9}" srcOrd="6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D22E0-7A2B-482F-8053-71E45C45DBB0}">
      <dsp:nvSpPr>
        <dsp:cNvPr id="0" name=""/>
        <dsp:cNvSpPr/>
      </dsp:nvSpPr>
      <dsp:spPr>
        <a:xfrm flipH="1">
          <a:off x="3173428" y="1539311"/>
          <a:ext cx="2562528" cy="2300102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3000" b="4000"/>
          </a:stretch>
        </a:blipFill>
        <a:ln w="19050" cap="flat" cmpd="sng" algn="ctr">
          <a:noFill/>
          <a:prstDash val="solid"/>
          <a:round/>
        </a:ln>
        <a:effectLst>
          <a:softEdge rad="76200"/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3285710" y="1651593"/>
        <a:ext cx="2337964" cy="2075538"/>
      </dsp:txXfrm>
    </dsp:sp>
    <dsp:sp modelId="{FFB4D8DF-DA6D-46D3-8658-FAA5E59A05E0}">
      <dsp:nvSpPr>
        <dsp:cNvPr id="0" name=""/>
        <dsp:cNvSpPr/>
      </dsp:nvSpPr>
      <dsp:spPr>
        <a:xfrm rot="5161036">
          <a:off x="4413988" y="3968890"/>
          <a:ext cx="259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6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4E1B0-BC52-4794-9347-F4B7BCDA5C79}">
      <dsp:nvSpPr>
        <dsp:cNvPr id="0" name=""/>
        <dsp:cNvSpPr/>
      </dsp:nvSpPr>
      <dsp:spPr>
        <a:xfrm>
          <a:off x="2720624" y="4098367"/>
          <a:ext cx="3742986" cy="1129617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216,</a:t>
          </a:r>
          <a:r>
            <a:rPr lang="en-US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</a:t>
          </a: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 млн руб. – 2,3 %</a:t>
          </a:r>
        </a:p>
      </dsp:txBody>
      <dsp:txXfrm>
        <a:off x="2775767" y="4153510"/>
        <a:ext cx="3632700" cy="1019331"/>
      </dsp:txXfrm>
    </dsp:sp>
    <dsp:sp modelId="{83102931-1314-43AB-9CAC-5AFAC0905739}">
      <dsp:nvSpPr>
        <dsp:cNvPr id="0" name=""/>
        <dsp:cNvSpPr/>
      </dsp:nvSpPr>
      <dsp:spPr>
        <a:xfrm rot="21396979">
          <a:off x="5735657" y="2603465"/>
          <a:ext cx="343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470B0-F698-4D73-90AA-5BB339FA778B}">
      <dsp:nvSpPr>
        <dsp:cNvPr id="0" name=""/>
        <dsp:cNvSpPr/>
      </dsp:nvSpPr>
      <dsp:spPr>
        <a:xfrm>
          <a:off x="6079044" y="1746790"/>
          <a:ext cx="2510935" cy="1544604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797,0 млн руб. </a:t>
          </a:r>
          <a:b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8,4 </a:t>
          </a: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%</a:t>
          </a:r>
        </a:p>
      </dsp:txBody>
      <dsp:txXfrm>
        <a:off x="6154445" y="1822191"/>
        <a:ext cx="2360133" cy="1393802"/>
      </dsp:txXfrm>
    </dsp:sp>
    <dsp:sp modelId="{25F933D6-6D14-427E-9725-B6DD707EC084}">
      <dsp:nvSpPr>
        <dsp:cNvPr id="0" name=""/>
        <dsp:cNvSpPr/>
      </dsp:nvSpPr>
      <dsp:spPr>
        <a:xfrm rot="16263254">
          <a:off x="4343889" y="1404894"/>
          <a:ext cx="2688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1B4FF-7B49-40E8-969A-388F36716E4F}">
      <dsp:nvSpPr>
        <dsp:cNvPr id="0" name=""/>
        <dsp:cNvSpPr/>
      </dsp:nvSpPr>
      <dsp:spPr>
        <a:xfrm>
          <a:off x="2513135" y="140860"/>
          <a:ext cx="3956122" cy="1129617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6 512,1 млн руб. – 68,4%</a:t>
          </a:r>
        </a:p>
      </dsp:txBody>
      <dsp:txXfrm>
        <a:off x="2568278" y="196003"/>
        <a:ext cx="3845836" cy="1019331"/>
      </dsp:txXfrm>
    </dsp:sp>
    <dsp:sp modelId="{1244F5BC-BDB3-4C73-84AB-E2C648D217AF}">
      <dsp:nvSpPr>
        <dsp:cNvPr id="0" name=""/>
        <dsp:cNvSpPr/>
      </dsp:nvSpPr>
      <dsp:spPr>
        <a:xfrm rot="11097612">
          <a:off x="3066247" y="2573520"/>
          <a:ext cx="107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3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8A190-899F-427B-AA72-EF21A362D575}">
      <dsp:nvSpPr>
        <dsp:cNvPr id="0" name=""/>
        <dsp:cNvSpPr/>
      </dsp:nvSpPr>
      <dsp:spPr>
        <a:xfrm>
          <a:off x="324731" y="1677612"/>
          <a:ext cx="2741716" cy="1544582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1 992,</a:t>
          </a:r>
          <a:r>
            <a:rPr lang="en-US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4</a:t>
          </a: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 млн руб.</a:t>
          </a:r>
          <a:b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</a:br>
          <a:r>
            <a:rPr lang="ru-RU" sz="1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– 20,9 %</a:t>
          </a:r>
        </a:p>
      </dsp:txBody>
      <dsp:txXfrm>
        <a:off x="400131" y="1753012"/>
        <a:ext cx="2590916" cy="1393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2210201" y="0"/>
          <a:ext cx="4274553" cy="12958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6 512,1 млн руб</a:t>
          </a: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.</a:t>
          </a:r>
        </a:p>
      </dsp:txBody>
      <dsp:txXfrm>
        <a:off x="2273458" y="63257"/>
        <a:ext cx="4148039" cy="1169306"/>
      </dsp:txXfrm>
    </dsp:sp>
    <dsp:sp modelId="{2C419525-2432-4C75-A3DB-03B3A6DB18CB}">
      <dsp:nvSpPr>
        <dsp:cNvPr id="0" name=""/>
        <dsp:cNvSpPr/>
      </dsp:nvSpPr>
      <dsp:spPr>
        <a:xfrm rot="9127822">
          <a:off x="2687200" y="1403757"/>
          <a:ext cx="461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10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C298E-F55B-4A05-9DF0-941A7046CAAD}">
      <dsp:nvSpPr>
        <dsp:cNvPr id="0" name=""/>
        <dsp:cNvSpPr/>
      </dsp:nvSpPr>
      <dsp:spPr>
        <a:xfrm>
          <a:off x="0" y="1511693"/>
          <a:ext cx="3123009" cy="1218846"/>
        </a:xfrm>
        <a:prstGeom prst="roundRect">
          <a:avLst/>
        </a:prstGeom>
        <a:gradFill rotWithShape="0">
          <a:gsLst>
            <a:gs pos="0">
              <a:srgbClr val="A04DA3">
                <a:hueOff val="-3307855"/>
                <a:satOff val="5364"/>
                <a:lumOff val="39"/>
                <a:alphaOff val="0"/>
                <a:tint val="43000"/>
                <a:satMod val="165000"/>
              </a:srgbClr>
            </a:gs>
            <a:gs pos="55000">
              <a:srgbClr val="A04DA3">
                <a:hueOff val="-3307855"/>
                <a:satOff val="5364"/>
                <a:lumOff val="39"/>
                <a:alphaOff val="0"/>
                <a:tint val="83000"/>
                <a:satMod val="155000"/>
              </a:srgbClr>
            </a:gs>
            <a:gs pos="100000">
              <a:srgbClr val="A04DA3">
                <a:hueOff val="-3307855"/>
                <a:satOff val="5364"/>
                <a:lumOff val="3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отдельных направлений социальной сферы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99,8 млн руб. – 1,5%</a:t>
          </a:r>
        </a:p>
      </dsp:txBody>
      <dsp:txXfrm>
        <a:off x="59499" y="1571192"/>
        <a:ext cx="3004011" cy="1099848"/>
      </dsp:txXfrm>
    </dsp:sp>
    <dsp:sp modelId="{9EC3C421-C879-401D-B0DC-FF66B9825935}">
      <dsp:nvSpPr>
        <dsp:cNvPr id="0" name=""/>
        <dsp:cNvSpPr/>
      </dsp:nvSpPr>
      <dsp:spPr>
        <a:xfrm rot="1707339">
          <a:off x="5497359" y="1475766"/>
          <a:ext cx="755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63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F5A3F-731D-4CA8-A172-2EE92B59CD22}">
      <dsp:nvSpPr>
        <dsp:cNvPr id="0" name=""/>
        <dsp:cNvSpPr/>
      </dsp:nvSpPr>
      <dsp:spPr>
        <a:xfrm>
          <a:off x="5786243" y="1655713"/>
          <a:ext cx="2920544" cy="1126682"/>
        </a:xfrm>
        <a:prstGeom prst="roundRect">
          <a:avLst/>
        </a:prstGeom>
        <a:gradFill rotWithShape="0">
          <a:gsLst>
            <a:gs pos="99500">
              <a:srgbClr val="6B7C78"/>
            </a:gs>
            <a:gs pos="100000">
              <a:srgbClr val="A04DA3"/>
            </a:gs>
            <a:gs pos="98000">
              <a:srgbClr val="A04DA3">
                <a:hueOff val="-9923564"/>
                <a:satOff val="16093"/>
                <a:lumOff val="11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молодежной политики, физической культуры и спорта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192,1 млн руб. – 2,9%</a:t>
          </a:r>
        </a:p>
      </dsp:txBody>
      <dsp:txXfrm>
        <a:off x="5841243" y="1710713"/>
        <a:ext cx="2810544" cy="1016682"/>
      </dsp:txXfrm>
    </dsp:sp>
    <dsp:sp modelId="{93B815EC-CAA4-4507-9C9C-5543149824E5}">
      <dsp:nvSpPr>
        <dsp:cNvPr id="0" name=""/>
        <dsp:cNvSpPr/>
      </dsp:nvSpPr>
      <dsp:spPr>
        <a:xfrm rot="3430551">
          <a:off x="4274949" y="2195846"/>
          <a:ext cx="214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62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1378-8741-4EE4-A3D5-2875CA800DF9}">
      <dsp:nvSpPr>
        <dsp:cNvPr id="0" name=""/>
        <dsp:cNvSpPr/>
      </dsp:nvSpPr>
      <dsp:spPr>
        <a:xfrm>
          <a:off x="4924419" y="3095873"/>
          <a:ext cx="2704403" cy="1085425"/>
        </a:xfrm>
        <a:prstGeom prst="roundRect">
          <a:avLst/>
        </a:prstGeom>
        <a:solidFill>
          <a:srgbClr val="438086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Развитие сферы культуры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663,6 млн руб. – 10,2% </a:t>
          </a:r>
        </a:p>
      </dsp:txBody>
      <dsp:txXfrm>
        <a:off x="4977405" y="3148859"/>
        <a:ext cx="2598431" cy="979453"/>
      </dsp:txXfrm>
    </dsp:sp>
    <dsp:sp modelId="{0FEE470A-C3B7-42AF-9B4A-75F4F41EC0B9}">
      <dsp:nvSpPr>
        <dsp:cNvPr id="0" name=""/>
        <dsp:cNvSpPr/>
      </dsp:nvSpPr>
      <dsp:spPr>
        <a:xfrm rot="5206579">
          <a:off x="2988674" y="2771915"/>
          <a:ext cx="2956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19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F13BE-22C0-4D8B-85A0-71F03A892FE9}">
      <dsp:nvSpPr>
        <dsp:cNvPr id="0" name=""/>
        <dsp:cNvSpPr/>
      </dsp:nvSpPr>
      <dsp:spPr>
        <a:xfrm>
          <a:off x="3196224" y="4248010"/>
          <a:ext cx="2769182" cy="1085425"/>
        </a:xfrm>
        <a:prstGeom prst="roundRect">
          <a:avLst/>
        </a:prstGeom>
        <a:gradFill rotWithShape="0">
          <a:gsLst>
            <a:gs pos="0">
              <a:srgbClr val="A04DA3">
                <a:hueOff val="-13231418"/>
                <a:satOff val="21458"/>
                <a:lumOff val="158"/>
                <a:alphaOff val="0"/>
                <a:tint val="43000"/>
                <a:satMod val="165000"/>
              </a:srgbClr>
            </a:gs>
            <a:gs pos="55000">
              <a:srgbClr val="A04DA3">
                <a:hueOff val="-13231418"/>
                <a:satOff val="21458"/>
                <a:lumOff val="158"/>
                <a:alphaOff val="0"/>
                <a:tint val="83000"/>
                <a:satMod val="155000"/>
              </a:srgbClr>
            </a:gs>
            <a:gs pos="100000">
              <a:srgbClr val="A04DA3">
                <a:hueOff val="-13231418"/>
                <a:satOff val="21458"/>
                <a:lumOff val="15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6600"/>
              </a:solidFill>
              <a:latin typeface="+mj-lt"/>
              <a:ea typeface="+mn-ea"/>
              <a:cs typeface="+mn-cs"/>
            </a:rPr>
            <a:t>Развитие системы образования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5 390,0 млн руб. – 82,8%</a:t>
          </a:r>
        </a:p>
      </dsp:txBody>
      <dsp:txXfrm>
        <a:off x="3249210" y="4300996"/>
        <a:ext cx="2663210" cy="979453"/>
      </dsp:txXfrm>
    </dsp:sp>
    <dsp:sp modelId="{2DD399CF-5176-4341-80E0-2C7B737DD61B}">
      <dsp:nvSpPr>
        <dsp:cNvPr id="0" name=""/>
        <dsp:cNvSpPr/>
      </dsp:nvSpPr>
      <dsp:spPr>
        <a:xfrm rot="7281931">
          <a:off x="2413939" y="2159844"/>
          <a:ext cx="2023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128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FF82-156B-4F64-9108-F2DB37B86FFF}">
      <dsp:nvSpPr>
        <dsp:cNvPr id="0" name=""/>
        <dsp:cNvSpPr/>
      </dsp:nvSpPr>
      <dsp:spPr>
        <a:xfrm>
          <a:off x="963982" y="3023868"/>
          <a:ext cx="3208681" cy="1085425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Обеспечение безопасности населения и территории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166,6 млн руб. – 2,6%</a:t>
          </a:r>
        </a:p>
      </dsp:txBody>
      <dsp:txXfrm>
        <a:off x="1016968" y="3076854"/>
        <a:ext cx="3102709" cy="97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2099414" y="0"/>
          <a:ext cx="4713891" cy="1295820"/>
        </a:xfrm>
        <a:prstGeom prst="roundRect">
          <a:avLst/>
        </a:prstGeom>
        <a:gradFill rotWithShape="0">
          <a:gsLst>
            <a:gs pos="100000">
              <a:srgbClr val="438086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797,0 млн руб.</a:t>
          </a:r>
        </a:p>
      </dsp:txBody>
      <dsp:txXfrm>
        <a:off x="2162671" y="63257"/>
        <a:ext cx="4587377" cy="1169306"/>
      </dsp:txXfrm>
    </dsp:sp>
    <dsp:sp modelId="{38B30900-81A2-4DE1-8694-6C18238AE2E0}">
      <dsp:nvSpPr>
        <dsp:cNvPr id="0" name=""/>
        <dsp:cNvSpPr/>
      </dsp:nvSpPr>
      <dsp:spPr>
        <a:xfrm rot="8118879">
          <a:off x="2575042" y="1799810"/>
          <a:ext cx="1433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41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1A46-1D36-4397-A044-9E5E3A6A02F5}">
      <dsp:nvSpPr>
        <dsp:cNvPr id="0" name=""/>
        <dsp:cNvSpPr/>
      </dsp:nvSpPr>
      <dsp:spPr>
        <a:xfrm>
          <a:off x="188573" y="2303800"/>
          <a:ext cx="3633191" cy="1537049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Совершенствование муниципального управления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594,4 млн руб. – 74,6%</a:t>
          </a:r>
        </a:p>
      </dsp:txBody>
      <dsp:txXfrm>
        <a:off x="263606" y="2378833"/>
        <a:ext cx="3483125" cy="1386983"/>
      </dsp:txXfrm>
    </dsp:sp>
    <dsp:sp modelId="{0FEE470A-C3B7-42AF-9B4A-75F4F41EC0B9}">
      <dsp:nvSpPr>
        <dsp:cNvPr id="0" name=""/>
        <dsp:cNvSpPr/>
      </dsp:nvSpPr>
      <dsp:spPr>
        <a:xfrm rot="2923737">
          <a:off x="4796741" y="1799806"/>
          <a:ext cx="1341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5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F13BE-22C0-4D8B-85A0-71F03A892FE9}">
      <dsp:nvSpPr>
        <dsp:cNvPr id="0" name=""/>
        <dsp:cNvSpPr/>
      </dsp:nvSpPr>
      <dsp:spPr>
        <a:xfrm>
          <a:off x="4456346" y="2303793"/>
          <a:ext cx="4232900" cy="1511325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муниципальными финансами и муниципальным долгом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202,6 млн руб. – 25,4%</a:t>
          </a:r>
        </a:p>
      </dsp:txBody>
      <dsp:txXfrm>
        <a:off x="4530123" y="2377570"/>
        <a:ext cx="4085346" cy="1363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552804" y="0"/>
          <a:ext cx="4309576" cy="1278541"/>
        </a:xfrm>
        <a:prstGeom prst="roundRect">
          <a:avLst/>
        </a:prstGeom>
        <a:gradFill rotWithShape="0">
          <a:gsLst>
            <a:gs pos="100000">
              <a:srgbClr val="C4652D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1 992,4 млн руб.</a:t>
          </a:r>
        </a:p>
      </dsp:txBody>
      <dsp:txXfrm>
        <a:off x="615217" y="62413"/>
        <a:ext cx="4184750" cy="1153715"/>
      </dsp:txXfrm>
    </dsp:sp>
    <dsp:sp modelId="{38B30900-81A2-4DE1-8694-6C18238AE2E0}">
      <dsp:nvSpPr>
        <dsp:cNvPr id="0" name=""/>
        <dsp:cNvSpPr/>
      </dsp:nvSpPr>
      <dsp:spPr>
        <a:xfrm rot="1435834">
          <a:off x="4085258" y="1575134"/>
          <a:ext cx="1462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66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1A46-1D36-4397-A044-9E5E3A6A02F5}">
      <dsp:nvSpPr>
        <dsp:cNvPr id="0" name=""/>
        <dsp:cNvSpPr/>
      </dsp:nvSpPr>
      <dsp:spPr>
        <a:xfrm>
          <a:off x="4468733" y="1871727"/>
          <a:ext cx="4347134" cy="1027353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коммунального хозяйства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147,6 млн руб. – 7,4%</a:t>
          </a:r>
        </a:p>
      </dsp:txBody>
      <dsp:txXfrm>
        <a:off x="4518884" y="1921878"/>
        <a:ext cx="4246832" cy="927051"/>
      </dsp:txXfrm>
    </dsp:sp>
    <dsp:sp modelId="{2C419525-2432-4C75-A3DB-03B3A6DB18CB}">
      <dsp:nvSpPr>
        <dsp:cNvPr id="0" name=""/>
        <dsp:cNvSpPr/>
      </dsp:nvSpPr>
      <dsp:spPr>
        <a:xfrm rot="3139506">
          <a:off x="2631042" y="2439228"/>
          <a:ext cx="2932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74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C298E-F55B-4A05-9DF0-941A7046CAAD}">
      <dsp:nvSpPr>
        <dsp:cNvPr id="0" name=""/>
        <dsp:cNvSpPr/>
      </dsp:nvSpPr>
      <dsp:spPr>
        <a:xfrm>
          <a:off x="3816407" y="3599916"/>
          <a:ext cx="3574892" cy="1580147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дорожного хозяйства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1 102,4млн руб. -55,3%</a:t>
          </a:r>
        </a:p>
      </dsp:txBody>
      <dsp:txXfrm>
        <a:off x="3893543" y="3677052"/>
        <a:ext cx="3420620" cy="1425875"/>
      </dsp:txXfrm>
    </dsp:sp>
    <dsp:sp modelId="{9EC3C421-C879-401D-B0DC-FF66B9825935}">
      <dsp:nvSpPr>
        <dsp:cNvPr id="0" name=""/>
        <dsp:cNvSpPr/>
      </dsp:nvSpPr>
      <dsp:spPr>
        <a:xfrm rot="56255">
          <a:off x="4862349" y="678232"/>
          <a:ext cx="451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9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F5A3F-731D-4CA8-A172-2EE92B59CD22}">
      <dsp:nvSpPr>
        <dsp:cNvPr id="0" name=""/>
        <dsp:cNvSpPr/>
      </dsp:nvSpPr>
      <dsp:spPr>
        <a:xfrm>
          <a:off x="5314246" y="0"/>
          <a:ext cx="3515304" cy="1421389"/>
        </a:xfrm>
        <a:prstGeom prst="roundRect">
          <a:avLst/>
        </a:prstGeom>
        <a:solidFill>
          <a:srgbClr val="A04DA3">
            <a:lumMod val="60000"/>
            <a:lumOff val="4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Охрана окружающей среды и благоустройство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545,6 млн руб. – 27,4% </a:t>
          </a:r>
        </a:p>
      </dsp:txBody>
      <dsp:txXfrm>
        <a:off x="5383632" y="69386"/>
        <a:ext cx="3376532" cy="1282617"/>
      </dsp:txXfrm>
    </dsp:sp>
    <dsp:sp modelId="{8CCD4EDA-0E30-43BE-8509-199507D9455C}">
      <dsp:nvSpPr>
        <dsp:cNvPr id="0" name=""/>
        <dsp:cNvSpPr/>
      </dsp:nvSpPr>
      <dsp:spPr>
        <a:xfrm rot="6281562">
          <a:off x="2004209" y="1691932"/>
          <a:ext cx="854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C5BC1-A4A4-48B9-9BD0-8D1415F2DB5E}">
      <dsp:nvSpPr>
        <dsp:cNvPr id="0" name=""/>
        <dsp:cNvSpPr/>
      </dsp:nvSpPr>
      <dsp:spPr>
        <a:xfrm>
          <a:off x="99937" y="2105323"/>
          <a:ext cx="4034566" cy="1570958"/>
        </a:xfrm>
        <a:prstGeom prst="roundRect">
          <a:avLst/>
        </a:prstGeom>
        <a:solidFill>
          <a:srgbClr val="A04DA3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Улучшение жилищных условий граждан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196,8 млн руб. – 9,9%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176625" y="2182011"/>
        <a:ext cx="3881190" cy="1417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1E2E-8BC9-4CD8-9385-ED6EAB347D95}">
      <dsp:nvSpPr>
        <dsp:cNvPr id="0" name=""/>
        <dsp:cNvSpPr/>
      </dsp:nvSpPr>
      <dsp:spPr>
        <a:xfrm>
          <a:off x="3860975" y="359570"/>
          <a:ext cx="4308409" cy="1278541"/>
        </a:xfrm>
        <a:prstGeom prst="roundRect">
          <a:avLst/>
        </a:prstGeom>
        <a:gradFill rotWithShape="0">
          <a:gsLst>
            <a:gs pos="100000">
              <a:srgbClr val="53548A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216,2 млн руб.</a:t>
          </a:r>
        </a:p>
      </dsp:txBody>
      <dsp:txXfrm>
        <a:off x="3923388" y="421983"/>
        <a:ext cx="4183583" cy="1153715"/>
      </dsp:txXfrm>
    </dsp:sp>
    <dsp:sp modelId="{2C419525-2432-4C75-A3DB-03B3A6DB18CB}">
      <dsp:nvSpPr>
        <dsp:cNvPr id="0" name=""/>
        <dsp:cNvSpPr/>
      </dsp:nvSpPr>
      <dsp:spPr>
        <a:xfrm rot="4648165">
          <a:off x="5399312" y="2583012"/>
          <a:ext cx="1935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9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C298E-F55B-4A05-9DF0-941A7046CAAD}">
      <dsp:nvSpPr>
        <dsp:cNvPr id="0" name=""/>
        <dsp:cNvSpPr/>
      </dsp:nvSpPr>
      <dsp:spPr>
        <a:xfrm>
          <a:off x="4635222" y="3527913"/>
          <a:ext cx="4122138" cy="1070952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земельными ресурсами и имуществом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143,4 млн руб. – 66,3%</a:t>
          </a:r>
        </a:p>
      </dsp:txBody>
      <dsp:txXfrm>
        <a:off x="4687502" y="3580193"/>
        <a:ext cx="4017578" cy="966392"/>
      </dsp:txXfrm>
    </dsp:sp>
    <dsp:sp modelId="{6C67D9B1-E50E-4B82-850B-48A101CD8916}">
      <dsp:nvSpPr>
        <dsp:cNvPr id="0" name=""/>
        <dsp:cNvSpPr/>
      </dsp:nvSpPr>
      <dsp:spPr>
        <a:xfrm rot="8438382">
          <a:off x="3298582" y="2330985"/>
          <a:ext cx="21850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04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B75F0-D03C-4484-B66E-029EE3B27A65}">
      <dsp:nvSpPr>
        <dsp:cNvPr id="0" name=""/>
        <dsp:cNvSpPr/>
      </dsp:nvSpPr>
      <dsp:spPr>
        <a:xfrm>
          <a:off x="1405292" y="3023859"/>
          <a:ext cx="3029927" cy="1027182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Экономическое развитие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23,2 млн руб. – 10,7%</a:t>
          </a:r>
        </a:p>
      </dsp:txBody>
      <dsp:txXfrm>
        <a:off x="1455435" y="3074002"/>
        <a:ext cx="2929641" cy="926896"/>
      </dsp:txXfrm>
    </dsp:sp>
    <dsp:sp modelId="{0FEE470A-C3B7-42AF-9B4A-75F4F41EC0B9}">
      <dsp:nvSpPr>
        <dsp:cNvPr id="0" name=""/>
        <dsp:cNvSpPr/>
      </dsp:nvSpPr>
      <dsp:spPr>
        <a:xfrm rot="10133044">
          <a:off x="2683146" y="1536716"/>
          <a:ext cx="1188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25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F13BE-22C0-4D8B-85A0-71F03A892FE9}">
      <dsp:nvSpPr>
        <dsp:cNvPr id="0" name=""/>
        <dsp:cNvSpPr/>
      </dsp:nvSpPr>
      <dsp:spPr>
        <a:xfrm>
          <a:off x="130910" y="1367683"/>
          <a:ext cx="2563388" cy="1070952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Градостроительная политика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49,6 млн руб. – 23,0%</a:t>
          </a:r>
        </a:p>
      </dsp:txBody>
      <dsp:txXfrm>
        <a:off x="183190" y="1419963"/>
        <a:ext cx="2458828" cy="96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0.12152</cdr:x>
      <cdr:y>0.71712</cdr:y>
    </cdr:from>
    <cdr:to>
      <cdr:x>0.40223</cdr:x>
      <cdr:y>0.78232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517956" y="3833454"/>
          <a:ext cx="1196491" cy="348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ДОХОДЫ</a:t>
          </a:r>
        </a:p>
      </cdr:txBody>
    </cdr:sp>
  </cdr:relSizeAnchor>
  <cdr:relSizeAnchor xmlns:cdr="http://schemas.openxmlformats.org/drawingml/2006/chartDrawing">
    <cdr:from>
      <cdr:x>0.56076</cdr:x>
      <cdr:y>0.71712</cdr:y>
    </cdr:from>
    <cdr:to>
      <cdr:x>0.92814</cdr:x>
      <cdr:y>0.78232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2390164" y="3833454"/>
          <a:ext cx="1565911" cy="3485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РАСХОДЫ</a:t>
          </a:r>
        </a:p>
      </cdr:txBody>
    </cdr:sp>
  </cdr:relSizeAnchor>
  <cdr:relSizeAnchor xmlns:cdr="http://schemas.openxmlformats.org/drawingml/2006/chartDrawing">
    <cdr:from>
      <cdr:x>0.76323</cdr:x>
      <cdr:y>0.26941</cdr:y>
    </cdr:from>
    <cdr:to>
      <cdr:x>0.90208</cdr:x>
      <cdr:y>0.31547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3253172" y="1440164"/>
          <a:ext cx="59182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95,6 %</a:t>
          </a:r>
        </a:p>
      </cdr:txBody>
    </cdr:sp>
  </cdr:relSizeAnchor>
  <cdr:relSizeAnchor xmlns:cdr="http://schemas.openxmlformats.org/drawingml/2006/chartDrawing">
    <cdr:from>
      <cdr:x>0.78887</cdr:x>
      <cdr:y>0.1716</cdr:y>
    </cdr:from>
    <cdr:to>
      <cdr:x>1</cdr:x>
      <cdr:y>0.26284</cdr:y>
    </cdr:to>
    <cdr:sp macro="" textlink="">
      <cdr:nvSpPr>
        <cdr:cNvPr id="5" name="TextBox 110"/>
        <cdr:cNvSpPr txBox="1"/>
      </cdr:nvSpPr>
      <cdr:spPr>
        <a:xfrm xmlns:a="http://schemas.openxmlformats.org/drawingml/2006/main">
          <a:off x="3362460" y="917333"/>
          <a:ext cx="899915" cy="4877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0.25641</cdr:x>
      <cdr:y>0.32329</cdr:y>
    </cdr:from>
    <cdr:to>
      <cdr:x>0.40993</cdr:x>
      <cdr:y>0.36935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1092917" y="1728192"/>
          <a:ext cx="65434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rPr>
            <a:t>10</a:t>
          </a:r>
          <a:r>
            <a:rPr lang="ru-RU" sz="10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0,2 %</a:t>
          </a:r>
        </a:p>
      </cdr:txBody>
    </cdr:sp>
  </cdr:relSizeAnchor>
  <cdr:relSizeAnchor xmlns:cdr="http://schemas.openxmlformats.org/drawingml/2006/chartDrawing">
    <cdr:from>
      <cdr:x>0.23952</cdr:x>
      <cdr:y>0.37717</cdr:y>
    </cdr:from>
    <cdr:to>
      <cdr:x>0.42535</cdr:x>
      <cdr:y>0.39064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020909" y="2016210"/>
          <a:ext cx="792092" cy="7202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0.72944</cdr:x>
      <cdr:y>0.30982</cdr:y>
    </cdr:from>
    <cdr:to>
      <cdr:x>0.91527</cdr:x>
      <cdr:y>0.32329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C6CA29AB-3528-96CB-3E34-4616E21B4F2B}"/>
            </a:ext>
          </a:extLst>
        </cdr:cNvPr>
        <cdr:cNvCxnSpPr/>
      </cdr:nvCxnSpPr>
      <cdr:spPr>
        <a:xfrm xmlns:a="http://schemas.openxmlformats.org/drawingml/2006/main">
          <a:off x="3109141" y="1656184"/>
          <a:ext cx="792088" cy="7200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3300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0.61118</cdr:x>
      <cdr:y>0.24247</cdr:y>
    </cdr:from>
    <cdr:to>
      <cdr:x>0.90759</cdr:x>
      <cdr:y>0.28288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0F74D5B7-A135-415A-8F20-5AE1AAE483C0}"/>
            </a:ext>
          </a:extLst>
        </cdr:cNvPr>
        <cdr:cNvCxnSpPr/>
      </cdr:nvCxnSpPr>
      <cdr:spPr>
        <a:xfrm xmlns:a="http://schemas.openxmlformats.org/drawingml/2006/main" flipV="1">
          <a:off x="2605085" y="1296145"/>
          <a:ext cx="1263412" cy="216023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0.65418</cdr:x>
      <cdr:y>0.20206</cdr:y>
    </cdr:from>
    <cdr:to>
      <cdr:x>0.84002</cdr:x>
      <cdr:y>0.27225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788377" y="1080120"/>
          <a:ext cx="792088" cy="375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solidFill>
                <a:schemeClr val="accent6">
                  <a:lumMod val="50000"/>
                </a:schemeClr>
              </a:solidFill>
            </a:rPr>
            <a:t>106,0%</a:t>
          </a:r>
        </a:p>
      </cdr:txBody>
    </cdr:sp>
  </cdr:relSizeAnchor>
  <cdr:relSizeAnchor xmlns:cdr="http://schemas.openxmlformats.org/drawingml/2006/chartDrawing">
    <cdr:from>
      <cdr:x>0.12126</cdr:x>
      <cdr:y>0.26941</cdr:y>
    </cdr:from>
    <cdr:to>
      <cdr:x>0.40846</cdr:x>
      <cdr:y>0.29635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:a16="http://schemas.microsoft.com/office/drawing/2014/main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516853" y="1440160"/>
          <a:ext cx="1224154" cy="14401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0.15505</cdr:x>
      <cdr:y>0.229</cdr:y>
    </cdr:from>
    <cdr:to>
      <cdr:x>0.30894</cdr:x>
      <cdr:y>0.27506</cdr:y>
    </cdr:to>
    <cdr:sp macro="" textlink="">
      <cdr:nvSpPr>
        <cdr:cNvPr id="22" name="TextBox 19"/>
        <cdr:cNvSpPr txBox="1"/>
      </cdr:nvSpPr>
      <cdr:spPr>
        <a:xfrm xmlns:a="http://schemas.openxmlformats.org/drawingml/2006/main">
          <a:off x="660881" y="1224147"/>
          <a:ext cx="65594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rPr>
            <a:t>10</a:t>
          </a:r>
          <a:r>
            <a:rPr lang="ru-RU" sz="10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9,4 %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0.36748</cdr:x>
      <cdr:y>0.26322</cdr:y>
    </cdr:from>
    <cdr:to>
      <cdr:x>0.48388</cdr:x>
      <cdr:y>0.50229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3326" y="288035"/>
          <a:ext cx="80560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125,3%</a:t>
          </a:r>
        </a:p>
      </cdr:txBody>
    </cdr:sp>
  </cdr:relSizeAnchor>
  <cdr:relSizeAnchor xmlns:cdr="http://schemas.openxmlformats.org/drawingml/2006/chartDrawing">
    <cdr:from>
      <cdr:x>0.5361</cdr:x>
      <cdr:y>0.26322</cdr:y>
    </cdr:from>
    <cdr:to>
      <cdr:x>0.65158</cdr:x>
      <cdr:y>0.50229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10374" y="288032"/>
          <a:ext cx="79923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104,7 %</a:t>
          </a:r>
        </a:p>
      </cdr:txBody>
    </cdr:sp>
  </cdr:relSizeAnchor>
  <cdr:relSizeAnchor xmlns:cdr="http://schemas.openxmlformats.org/drawingml/2006/chartDrawing">
    <cdr:from>
      <cdr:x>0.73379</cdr:x>
      <cdr:y>0.26322</cdr:y>
    </cdr:from>
    <cdr:to>
      <cdr:x>0.85306</cdr:x>
      <cdr:y>0.50229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78554" y="288035"/>
          <a:ext cx="82546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96,6 %</a:t>
          </a:r>
        </a:p>
      </cdr:txBody>
    </cdr:sp>
  </cdr:relSizeAnchor>
  <cdr:relSizeAnchor xmlns:cdr="http://schemas.openxmlformats.org/drawingml/2006/chartDrawing">
    <cdr:from>
      <cdr:x>0.15115</cdr:x>
      <cdr:y>0.26322</cdr:y>
    </cdr:from>
    <cdr:to>
      <cdr:x>0.27621</cdr:x>
      <cdr:y>0.50229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046108" y="288035"/>
          <a:ext cx="86553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81,20 %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0.39137</cdr:x>
      <cdr:y>0.5</cdr:y>
    </cdr:from>
    <cdr:to>
      <cdr:x>0.63543</cdr:x>
      <cdr:y>0.56245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66351" y="1332148"/>
          <a:ext cx="727364" cy="166392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0.35102</cdr:x>
      <cdr:y>0.39114</cdr:y>
    </cdr:from>
    <cdr:to>
      <cdr:x>0.66767</cdr:x>
      <cdr:y>0.49511</cdr:y>
    </cdr:to>
    <cdr:sp macro="" textlink="">
      <cdr:nvSpPr>
        <cdr:cNvPr id="4" name="TextBox 7"/>
        <cdr:cNvSpPr txBox="1"/>
      </cdr:nvSpPr>
      <cdr:spPr>
        <a:xfrm xmlns:a="http://schemas.openxmlformats.org/drawingml/2006/main" rot="21024787">
          <a:off x="1046097" y="1042102"/>
          <a:ext cx="943679" cy="2770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+23,5%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0.39683</cdr:x>
      <cdr:y>0.58082</cdr:y>
    </cdr:from>
    <cdr:to>
      <cdr:x>0.60317</cdr:x>
      <cdr:y>0.62959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07828" y="1715035"/>
          <a:ext cx="576039" cy="144008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0.29383</cdr:x>
      <cdr:y>0.48514</cdr:y>
    </cdr:from>
    <cdr:to>
      <cdr:x>0.62863</cdr:x>
      <cdr:y>0.57894</cdr:y>
    </cdr:to>
    <cdr:sp macro="" textlink="">
      <cdr:nvSpPr>
        <cdr:cNvPr id="4" name="TextBox 7"/>
        <cdr:cNvSpPr txBox="1"/>
      </cdr:nvSpPr>
      <cdr:spPr>
        <a:xfrm xmlns:a="http://schemas.openxmlformats.org/drawingml/2006/main" rot="20728405">
          <a:off x="820281" y="1432532"/>
          <a:ext cx="934659" cy="276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cs typeface="Times New Roman" panose="02020603050405020304" pitchFamily="18" charset="0"/>
            </a:rPr>
            <a:t>в</a:t>
          </a:r>
          <a:r>
            <a:rPr lang="ru-RU" sz="12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 3 раза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0.41463</cdr:x>
      <cdr:y>0.32812</cdr:y>
    </cdr:from>
    <cdr:to>
      <cdr:x>0.62602</cdr:x>
      <cdr:y>0.42908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9972" y="93610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0.36714</cdr:x>
      <cdr:y>0.44215</cdr:y>
    </cdr:from>
    <cdr:to>
      <cdr:x>0.64709</cdr:x>
      <cdr:y>0.54311</cdr:y>
    </cdr:to>
    <cdr:sp macro="" textlink="">
      <cdr:nvSpPr>
        <cdr:cNvPr id="3" name="TextBox 2"/>
        <cdr:cNvSpPr txBox="1"/>
      </cdr:nvSpPr>
      <cdr:spPr>
        <a:xfrm xmlns:a="http://schemas.openxmlformats.org/drawingml/2006/main" rot="20864798">
          <a:off x="1000537" y="1261439"/>
          <a:ext cx="76292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PermianSansTypeface" pitchFamily="50" charset="0"/>
            </a:rPr>
            <a:t>+5,8%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0.75103</cdr:x>
      <cdr:y>0</cdr:y>
    </cdr:from>
    <cdr:to>
      <cdr:x>1</cdr:x>
      <cdr:y>0.07303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7780" y="0"/>
          <a:ext cx="2187196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0.36154</cdr:x>
      <cdr:y>0.37523</cdr:y>
    </cdr:from>
    <cdr:to>
      <cdr:x>0.47091</cdr:x>
      <cdr:y>0.57894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821706"/>
          <a:ext cx="1023817" cy="44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</cdr:x>
      <cdr:y>0.16667</cdr:y>
    </cdr:from>
    <cdr:to>
      <cdr:x>0.23438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0.30897</cdr:x>
      <cdr:y>0.40811</cdr:y>
    </cdr:from>
    <cdr:to>
      <cdr:x>0.39598</cdr:x>
      <cdr:y>0.54865</cdr:y>
    </cdr:to>
    <cdr:sp macro="" textlink="">
      <cdr:nvSpPr>
        <cdr:cNvPr id="4" name="TextBox 17">
          <a:extLst xmlns:a="http://schemas.openxmlformats.org/drawingml/2006/main">
            <a:ext uri="{FF2B5EF4-FFF2-40B4-BE49-F238E27FC236}">
              <a16:creationId xmlns:a16="http://schemas.microsoft.com/office/drawing/2014/main" id="{AFDD79F5-D3ED-4F27-BF63-E6E2134230EC}"/>
            </a:ext>
          </a:extLst>
        </cdr:cNvPr>
        <cdr:cNvSpPr txBox="1"/>
      </cdr:nvSpPr>
      <cdr:spPr>
        <a:xfrm xmlns:a="http://schemas.openxmlformats.org/drawingml/2006/main">
          <a:off x="2669835" y="893712"/>
          <a:ext cx="751850" cy="3077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15,4</a:t>
          </a:r>
          <a:r>
            <a:rPr lang="ru-RU" sz="1400" b="1" dirty="0">
              <a:solidFill>
                <a:prstClr val="black"/>
              </a:solidFill>
              <a:cs typeface="Arial" panose="020B0604020202020204" pitchFamily="34" charset="0"/>
            </a:rPr>
            <a:t> </a:t>
          </a: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0.60541</cdr:y>
    </cdr:from>
    <cdr:to>
      <cdr:x>0.31144</cdr:x>
      <cdr:y>0.74596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1325760"/>
          <a:ext cx="813365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42,1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0.2437</cdr:y>
    </cdr:from>
    <cdr:to>
      <cdr:x>0.31438</cdr:x>
      <cdr:y>0.38425</cdr:y>
    </cdr:to>
    <cdr:sp macro="" textlink="">
      <cdr:nvSpPr>
        <cdr:cNvPr id="6" name="TextBox 17">
          <a:extLst xmlns:a="http://schemas.openxmlformats.org/drawingml/2006/main">
            <a:ext uri="{FF2B5EF4-FFF2-40B4-BE49-F238E27FC236}">
              <a16:creationId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533672"/>
          <a:ext cx="838778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42,5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0.71148</cdr:x>
      <cdr:y>0.02601</cdr:y>
    </cdr:from>
    <cdr:to>
      <cdr:x>0.99718</cdr:x>
      <cdr:y>0.09955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79585" y="140754"/>
          <a:ext cx="2521608" cy="397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0.17488</cdr:x>
      <cdr:y>0.16916</cdr:y>
    </cdr:from>
    <cdr:to>
      <cdr:x>0.29726</cdr:x>
      <cdr:y>0.26232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250EF74D-E10C-4226-AC24-43C96F3D2A6B}"/>
            </a:ext>
          </a:extLst>
        </cdr:cNvPr>
        <cdr:cNvCxnSpPr/>
      </cdr:nvCxnSpPr>
      <cdr:spPr>
        <a:xfrm xmlns:a="http://schemas.openxmlformats.org/drawingml/2006/main" flipV="1">
          <a:off x="1543499" y="915306"/>
          <a:ext cx="1080120" cy="5040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5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0.44411</cdr:x>
      <cdr:y>0.30224</cdr:y>
    </cdr:from>
    <cdr:to>
      <cdr:x>0.53386</cdr:x>
      <cdr:y>0.50186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2F1767DC-9593-4CE7-8DDA-5964F5EE39BB}"/>
            </a:ext>
          </a:extLst>
        </cdr:cNvPr>
        <cdr:cNvCxnSpPr/>
      </cdr:nvCxnSpPr>
      <cdr:spPr>
        <a:xfrm xmlns:a="http://schemas.openxmlformats.org/drawingml/2006/main">
          <a:off x="3919763" y="1635386"/>
          <a:ext cx="792088" cy="108012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0.17488</cdr:x>
      <cdr:y>0.14254</cdr:y>
    </cdr:from>
    <cdr:to>
      <cdr:x>0.23199</cdr:x>
      <cdr:y>0.19578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43499" y="77129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0.49306</cdr:x>
      <cdr:y>0.34216</cdr:y>
    </cdr:from>
    <cdr:to>
      <cdr:x>0.64808</cdr:x>
      <cdr:y>0.4087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351783" y="1851394"/>
          <a:ext cx="1368180" cy="36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в 3,4 раза</a:t>
          </a:r>
        </a:p>
      </cdr:txBody>
    </cdr:sp>
  </cdr:relSizeAnchor>
  <cdr:relSizeAnchor xmlns:cdr="http://schemas.openxmlformats.org/drawingml/2006/chartDrawing">
    <cdr:from>
      <cdr:x>0.13409</cdr:x>
      <cdr:y>0.16916</cdr:y>
    </cdr:from>
    <cdr:to>
      <cdr:x>0.23199</cdr:x>
      <cdr:y>0.22239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183459" y="91530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+20,1%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0.30492</cdr:x>
      <cdr:y>0.15775</cdr:y>
    </cdr:from>
    <cdr:to>
      <cdr:x>0.62211</cdr:x>
      <cdr:y>0.2872</cdr:y>
    </cdr:to>
    <cdr:sp macro="" textlink="">
      <cdr:nvSpPr>
        <cdr:cNvPr id="2" name="TextBox 1"/>
        <cdr:cNvSpPr txBox="1"/>
      </cdr:nvSpPr>
      <cdr:spPr>
        <a:xfrm xmlns:a="http://schemas.openxmlformats.org/drawingml/2006/main" rot="20915052">
          <a:off x="856299" y="398447"/>
          <a:ext cx="890768" cy="32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</a:t>
          </a:r>
          <a:r>
            <a:rPr lang="ru-RU" sz="1200" dirty="0">
              <a:solidFill>
                <a:schemeClr val="tx1"/>
              </a:solidFill>
              <a:cs typeface="Times New Roman" panose="02020603050405020304" pitchFamily="18" charset="0"/>
            </a:rPr>
            <a:t>5,5</a:t>
          </a:r>
          <a:r>
            <a:rPr lang="ru-RU" sz="12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0.25641</cdr:x>
      <cdr:y>0.18115</cdr:y>
    </cdr:from>
    <cdr:to>
      <cdr:x>0.71795</cdr:x>
      <cdr:y>0.32369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C6BEDDAC-EC28-59CE-17DC-A93A91E9F5E0}"/>
            </a:ext>
          </a:extLst>
        </cdr:cNvPr>
        <cdr:cNvCxnSpPr/>
      </cdr:nvCxnSpPr>
      <cdr:spPr>
        <a:xfrm xmlns:a="http://schemas.openxmlformats.org/drawingml/2006/main" flipV="1">
          <a:off x="720079" y="457543"/>
          <a:ext cx="1296145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0.41926</cdr:x>
      <cdr:y>0.13561</cdr:y>
    </cdr:from>
    <cdr:to>
      <cdr:x>0.6247</cdr:x>
      <cdr:y>0.34573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F0A92B58-911C-1629-ECC6-D17D9F7DECD3}"/>
            </a:ext>
          </a:extLst>
        </cdr:cNvPr>
        <cdr:cNvCxnSpPr/>
      </cdr:nvCxnSpPr>
      <cdr:spPr>
        <a:xfrm xmlns:a="http://schemas.openxmlformats.org/drawingml/2006/main" flipV="1">
          <a:off x="3407640" y="292240"/>
          <a:ext cx="1669756" cy="45282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0.51087</cdr:x>
      <cdr:y>0.25053</cdr:y>
    </cdr:from>
    <cdr:to>
      <cdr:x>0.62208</cdr:x>
      <cdr:y>0.43396</cdr:y>
    </cdr:to>
    <cdr:sp macro="" textlink="">
      <cdr:nvSpPr>
        <cdr:cNvPr id="2" name="TextBox 1"/>
        <cdr:cNvSpPr txBox="1"/>
      </cdr:nvSpPr>
      <cdr:spPr>
        <a:xfrm xmlns:a="http://schemas.openxmlformats.org/drawingml/2006/main" rot="854788">
          <a:off x="4304087" y="563076"/>
          <a:ext cx="936937" cy="412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PermianSansTypeface" pitchFamily="50" charset="0"/>
            </a:rPr>
            <a:t>- 21,1%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0.44198</cdr:x>
      <cdr:y>0.19801</cdr:y>
    </cdr:from>
    <cdr:to>
      <cdr:x>0.6204</cdr:x>
      <cdr:y>0.26402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9455" y="864096"/>
          <a:ext cx="73852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latin typeface="+mn-lt"/>
              <a:cs typeface="Times New Roman" panose="02020603050405020304" pitchFamily="18" charset="0"/>
            </a:rPr>
            <a:t>4 075,9</a:t>
          </a:r>
        </a:p>
      </cdr:txBody>
    </cdr:sp>
  </cdr:relSizeAnchor>
  <cdr:relSizeAnchor xmlns:cdr="http://schemas.openxmlformats.org/drawingml/2006/chartDrawing">
    <cdr:from>
      <cdr:x>0.72032</cdr:x>
      <cdr:y>0.16501</cdr:y>
    </cdr:from>
    <cdr:to>
      <cdr:x>0.90761</cdr:x>
      <cdr:y>0.23395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81583" y="720080"/>
          <a:ext cx="775244" cy="300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+mn-lt"/>
              <a:cs typeface="Times New Roman" panose="02020603050405020304" pitchFamily="18" charset="0"/>
            </a:rPr>
            <a:t>4 623,8</a:t>
          </a:r>
        </a:p>
      </cdr:txBody>
    </cdr:sp>
  </cdr:relSizeAnchor>
  <cdr:relSizeAnchor xmlns:cdr="http://schemas.openxmlformats.org/drawingml/2006/chartDrawing">
    <cdr:from>
      <cdr:x>0.50443</cdr:x>
      <cdr:y>0.13201</cdr:y>
    </cdr:from>
    <cdr:to>
      <cdr:x>0.83496</cdr:x>
      <cdr:y>0.18152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:a16="http://schemas.microsoft.com/office/drawing/2014/main" id="{43DC1A13-EC68-4BF1-8D56-32E0982364E4}"/>
            </a:ext>
          </a:extLst>
        </cdr:cNvPr>
        <cdr:cNvCxnSpPr/>
      </cdr:nvCxnSpPr>
      <cdr:spPr>
        <a:xfrm xmlns:a="http://schemas.openxmlformats.org/drawingml/2006/main" flipV="1">
          <a:off x="2087988" y="576064"/>
          <a:ext cx="1368152" cy="216046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0.5976</cdr:x>
      <cdr:y>0</cdr:y>
    </cdr:from>
    <cdr:to>
      <cdr:x>0.8017</cdr:x>
      <cdr:y>0.06883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473619" y="-3251430"/>
          <a:ext cx="844844" cy="22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0.25062</cdr:x>
      <cdr:y>0.0825</cdr:y>
    </cdr:from>
    <cdr:to>
      <cdr:x>0.45842</cdr:x>
      <cdr:y>0.13201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037367" y="360040"/>
          <a:ext cx="8601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2060"/>
              </a:solidFill>
              <a:cs typeface="Times New Roman" panose="02020603050405020304" pitchFamily="18" charset="0"/>
            </a:rPr>
            <a:t>1</a:t>
          </a:r>
          <a:r>
            <a:rPr lang="ru-RU" sz="1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22,7 %</a:t>
          </a:r>
        </a:p>
      </cdr:txBody>
    </cdr:sp>
  </cdr:relSizeAnchor>
  <cdr:relSizeAnchor xmlns:cdr="http://schemas.openxmlformats.org/drawingml/2006/chartDrawing">
    <cdr:from>
      <cdr:x>0.35657</cdr:x>
      <cdr:y>0.62704</cdr:y>
    </cdr:from>
    <cdr:to>
      <cdr:x>0.6523</cdr:x>
      <cdr:y>0.73283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1475920" y="2736304"/>
          <a:ext cx="122413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бюджет </a:t>
          </a:r>
        </a:p>
      </cdr:txBody>
    </cdr:sp>
  </cdr:relSizeAnchor>
  <cdr:relSizeAnchor xmlns:cdr="http://schemas.openxmlformats.org/drawingml/2006/chartDrawing">
    <cdr:from>
      <cdr:x>0.63333</cdr:x>
      <cdr:y>0.62704</cdr:y>
    </cdr:from>
    <cdr:to>
      <cdr:x>0.99047</cdr:x>
      <cdr:y>0.81177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621543" y="2736304"/>
          <a:ext cx="1478299" cy="8061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2026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прогноз </a:t>
          </a:r>
        </a:p>
        <a:p xmlns:a="http://schemas.openxmlformats.org/drawingml/2006/main">
          <a:pPr algn="ctr"/>
          <a:endParaRPr lang="ru-RU" sz="1200" b="1" dirty="0">
            <a:latin typeface="+mn-lt"/>
            <a:ea typeface="Roboto Condensed Light" panose="02000000000000000000" pitchFamily="2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0.02446</cdr:x>
      <cdr:y>0</cdr:y>
    </cdr:from>
    <cdr:to>
      <cdr:x>0.23698</cdr:x>
      <cdr:y>0.07975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101263" y="0"/>
          <a:ext cx="879678" cy="348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0.16363</cdr:x>
      <cdr:y>0.21451</cdr:y>
    </cdr:from>
    <cdr:to>
      <cdr:x>0.34205</cdr:x>
      <cdr:y>0.28052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77327" y="936104"/>
          <a:ext cx="73852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0" dirty="0">
              <a:latin typeface="+mn-lt"/>
              <a:cs typeface="Times New Roman" panose="02020603050405020304" pitchFamily="18" charset="0"/>
            </a:rPr>
            <a:t>3 768,6</a:t>
          </a:r>
        </a:p>
      </cdr:txBody>
    </cdr:sp>
  </cdr:relSizeAnchor>
  <cdr:relSizeAnchor xmlns:cdr="http://schemas.openxmlformats.org/drawingml/2006/chartDrawing">
    <cdr:from>
      <cdr:x>0.1913</cdr:x>
      <cdr:y>0.066</cdr:y>
    </cdr:from>
    <cdr:to>
      <cdr:x>0.81757</cdr:x>
      <cdr:y>0.16501</cdr:y>
    </cdr:to>
    <cdr:cxnSp macro="">
      <cdr:nvCxnSpPr>
        <cdr:cNvPr id="25" name="Прямая со стрелкой 24">
          <a:extLst xmlns:a="http://schemas.openxmlformats.org/drawingml/2006/main">
            <a:ext uri="{FF2B5EF4-FFF2-40B4-BE49-F238E27FC236}">
              <a16:creationId xmlns:a16="http://schemas.microsoft.com/office/drawing/2014/main" id="{43DC1A13-EC68-4BF1-8D56-32E0982364E4}"/>
            </a:ext>
          </a:extLst>
        </cdr:cNvPr>
        <cdr:cNvCxnSpPr/>
      </cdr:nvCxnSpPr>
      <cdr:spPr>
        <a:xfrm xmlns:a="http://schemas.openxmlformats.org/drawingml/2006/main" flipV="1">
          <a:off x="791844" y="288032"/>
          <a:ext cx="2592288" cy="43207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0.58115</cdr:x>
      <cdr:y>0.09901</cdr:y>
    </cdr:from>
    <cdr:to>
      <cdr:x>0.78895</cdr:x>
      <cdr:y>0.16501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2405519" y="432048"/>
          <a:ext cx="860140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002060"/>
              </a:solidFill>
              <a:cs typeface="Times New Roman" panose="02020603050405020304" pitchFamily="18" charset="0"/>
            </a:rPr>
            <a:t>1</a:t>
          </a:r>
          <a:r>
            <a:rPr lang="ru-RU" sz="1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13,4 %</a:t>
          </a:r>
        </a:p>
      </cdr:txBody>
    </cdr:sp>
  </cdr:relSizeAnchor>
  <cdr:relSizeAnchor xmlns:cdr="http://schemas.openxmlformats.org/drawingml/2006/chartDrawing">
    <cdr:from>
      <cdr:x>0.04186</cdr:x>
      <cdr:y>0.61054</cdr:y>
    </cdr:from>
    <cdr:to>
      <cdr:x>0.38979</cdr:x>
      <cdr:y>0.75865</cdr:y>
    </cdr:to>
    <cdr:sp macro="" textlink="">
      <cdr:nvSpPr>
        <cdr:cNvPr id="29" name="TextBox 59"/>
        <cdr:cNvSpPr txBox="1"/>
      </cdr:nvSpPr>
      <cdr:spPr>
        <a:xfrm xmlns:a="http://schemas.openxmlformats.org/drawingml/2006/main">
          <a:off x="173271" y="2664296"/>
          <a:ext cx="144016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первонач. бюджет 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0.71394</cdr:x>
      <cdr:y>0.19238</cdr:y>
    </cdr:from>
    <cdr:to>
      <cdr:x>0.83792</cdr:x>
      <cdr:y>0.27149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0556" y="1042151"/>
          <a:ext cx="1080234" cy="42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153,8</a:t>
          </a:r>
        </a:p>
      </cdr:txBody>
    </cdr:sp>
  </cdr:relSizeAnchor>
  <cdr:relSizeAnchor xmlns:cdr="http://schemas.openxmlformats.org/drawingml/2006/chartDrawing">
    <cdr:from>
      <cdr:x>0.32874</cdr:x>
      <cdr:y>0.06289</cdr:y>
    </cdr:from>
    <cdr:to>
      <cdr:x>0.79155</cdr:x>
      <cdr:y>0.14832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E0320713-BF1A-930D-AE21-58BD1E9FAEBC}"/>
            </a:ext>
          </a:extLst>
        </cdr:cNvPr>
        <cdr:cNvCxnSpPr/>
      </cdr:nvCxnSpPr>
      <cdr:spPr>
        <a:xfrm xmlns:a="http://schemas.openxmlformats.org/drawingml/2006/main" flipV="1">
          <a:off x="2864283" y="340698"/>
          <a:ext cx="4032449" cy="462781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0.1375</cdr:x>
      <cdr:y>0.28118</cdr:y>
    </cdr:from>
    <cdr:to>
      <cdr:x>0.37457</cdr:x>
      <cdr:y>0.37998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7470" y="1107564"/>
          <a:ext cx="909432" cy="389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PermianSlabSerifTypeface" pitchFamily="50" charset="0"/>
              <a:cs typeface="Times New Roman" panose="02020603050405020304" pitchFamily="18" charset="0"/>
            </a:rPr>
            <a:t>514,1</a:t>
          </a:r>
        </a:p>
      </cdr:txBody>
    </cdr:sp>
  </cdr:relSizeAnchor>
  <cdr:relSizeAnchor xmlns:cdr="http://schemas.openxmlformats.org/drawingml/2006/chartDrawing">
    <cdr:from>
      <cdr:x>0.5856</cdr:x>
      <cdr:y>0.19565</cdr:y>
    </cdr:from>
    <cdr:to>
      <cdr:x>0.82962</cdr:x>
      <cdr:y>0.28542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46443" y="770678"/>
          <a:ext cx="936093" cy="353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PermianSlabSerifTypeface" pitchFamily="50" charset="0"/>
              <a:cs typeface="Times New Roman" panose="02020603050405020304" pitchFamily="18" charset="0"/>
            </a:rPr>
            <a:t>701,3</a:t>
          </a:r>
        </a:p>
      </cdr:txBody>
    </cdr:sp>
  </cdr:relSizeAnchor>
  <cdr:relSizeAnchor xmlns:cdr="http://schemas.openxmlformats.org/drawingml/2006/chartDrawing">
    <cdr:from>
      <cdr:x>0.36035</cdr:x>
      <cdr:y>0.26233</cdr:y>
    </cdr:from>
    <cdr:to>
      <cdr:x>0.62987</cdr:x>
      <cdr:y>0.32362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B6F8C255-686C-1BA4-BC10-56023083F197}"/>
            </a:ext>
          </a:extLst>
        </cdr:cNvPr>
        <cdr:cNvCxnSpPr/>
      </cdr:nvCxnSpPr>
      <cdr:spPr>
        <a:xfrm xmlns:a="http://schemas.openxmlformats.org/drawingml/2006/main" flipV="1">
          <a:off x="1382347" y="1033319"/>
          <a:ext cx="1033918" cy="24141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0.31367</cdr:x>
      <cdr:y>0.19718</cdr:y>
    </cdr:from>
    <cdr:to>
      <cdr:x>0.61421</cdr:x>
      <cdr:y>0.30106</cdr:y>
    </cdr:to>
    <cdr:sp macro="" textlink="">
      <cdr:nvSpPr>
        <cdr:cNvPr id="11" name="TextBox 10"/>
        <cdr:cNvSpPr txBox="1"/>
      </cdr:nvSpPr>
      <cdr:spPr>
        <a:xfrm xmlns:a="http://schemas.openxmlformats.org/drawingml/2006/main" rot="20723017">
          <a:off x="1203262" y="776686"/>
          <a:ext cx="1152911" cy="40918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+mj-lt"/>
              <a:cs typeface="Times New Roman" panose="02020603050405020304" pitchFamily="18" charset="0"/>
            </a:rPr>
            <a:t>+36,4 %</a:t>
          </a:r>
        </a:p>
      </cdr:txBody>
    </cdr:sp>
  </cdr:relSizeAnchor>
  <cdr:relSizeAnchor xmlns:cdr="http://schemas.openxmlformats.org/drawingml/2006/chartDrawing">
    <cdr:from>
      <cdr:x>0.38575</cdr:x>
      <cdr:y>0.52484</cdr:y>
    </cdr:from>
    <cdr:to>
      <cdr:x>0.64854</cdr:x>
      <cdr:y>0.62872</cdr:y>
    </cdr:to>
    <cdr:sp macro="" textlink="">
      <cdr:nvSpPr>
        <cdr:cNvPr id="12" name="TextBox 1"/>
        <cdr:cNvSpPr txBox="1"/>
      </cdr:nvSpPr>
      <cdr:spPr>
        <a:xfrm xmlns:a="http://schemas.openxmlformats.org/drawingml/2006/main" rot="21074423">
          <a:off x="1479802" y="2078581"/>
          <a:ext cx="1008098" cy="411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+mj-lt"/>
              <a:cs typeface="Times New Roman" panose="02020603050405020304" pitchFamily="18" charset="0"/>
            </a:rPr>
            <a:t>+23,4 %</a:t>
          </a:r>
        </a:p>
      </cdr:txBody>
    </cdr:sp>
  </cdr:relSizeAnchor>
  <cdr:relSizeAnchor xmlns:cdr="http://schemas.openxmlformats.org/drawingml/2006/chartDrawing">
    <cdr:from>
      <cdr:x>0.35013</cdr:x>
      <cdr:y>0.32649</cdr:y>
    </cdr:from>
    <cdr:to>
      <cdr:x>0.61293</cdr:x>
      <cdr:y>0.43037</cdr:y>
    </cdr:to>
    <cdr:sp macro="" textlink="">
      <cdr:nvSpPr>
        <cdr:cNvPr id="13" name="TextBox 1"/>
        <cdr:cNvSpPr txBox="1"/>
      </cdr:nvSpPr>
      <cdr:spPr>
        <a:xfrm xmlns:a="http://schemas.openxmlformats.org/drawingml/2006/main" rot="20916120">
          <a:off x="1343153" y="1286073"/>
          <a:ext cx="1008136" cy="409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+mj-lt"/>
              <a:cs typeface="Times New Roman" panose="02020603050405020304" pitchFamily="18" charset="0"/>
            </a:rPr>
            <a:t>+61,3 %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0.00407</cdr:x>
      <cdr:y>0.0933</cdr:y>
    </cdr:from>
    <cdr:to>
      <cdr:x>0.25923</cdr:x>
      <cdr:y>0.23415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21" y="504056"/>
          <a:ext cx="2232248" cy="76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0.41699</cdr:x>
      <cdr:y>0.05921</cdr:y>
    </cdr:from>
    <cdr:to>
      <cdr:x>0.48799</cdr:x>
      <cdr:y>0.27292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4062" y="72481"/>
          <a:ext cx="63238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115,8%</a:t>
          </a:r>
        </a:p>
      </cdr:txBody>
    </cdr:sp>
  </cdr:relSizeAnchor>
  <cdr:relSizeAnchor xmlns:cdr="http://schemas.openxmlformats.org/drawingml/2006/chartDrawing">
    <cdr:from>
      <cdr:x>0.59485</cdr:x>
      <cdr:y>0.04126</cdr:y>
    </cdr:from>
    <cdr:to>
      <cdr:x>0.67288</cdr:x>
      <cdr:y>0.25497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98213" y="50502"/>
          <a:ext cx="6950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110,9 %</a:t>
          </a:r>
        </a:p>
      </cdr:txBody>
    </cdr:sp>
  </cdr:relSizeAnchor>
  <cdr:relSizeAnchor xmlns:cdr="http://schemas.openxmlformats.org/drawingml/2006/chartDrawing">
    <cdr:from>
      <cdr:x>0.78445</cdr:x>
      <cdr:y>0.02329</cdr:y>
    </cdr:from>
    <cdr:to>
      <cdr:x>0.86247</cdr:x>
      <cdr:y>0.237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86968" y="28510"/>
          <a:ext cx="69491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111,0 %</a:t>
          </a:r>
        </a:p>
      </cdr:txBody>
    </cdr:sp>
  </cdr:relSizeAnchor>
  <cdr:relSizeAnchor xmlns:cdr="http://schemas.openxmlformats.org/drawingml/2006/chartDrawing">
    <cdr:from>
      <cdr:x>0.20679</cdr:x>
      <cdr:y>0.05921</cdr:y>
    </cdr:from>
    <cdr:to>
      <cdr:x>0.28763</cdr:x>
      <cdr:y>0.27292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841829" y="72479"/>
          <a:ext cx="720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106,0 %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0.71661</cdr:x>
      <cdr:y>0</cdr:y>
    </cdr:from>
    <cdr:to>
      <cdr:x>0.98137</cdr:x>
      <cdr:y>0.0555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2680" y="0"/>
          <a:ext cx="2339697" cy="277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latin typeface="+mn-lt"/>
            </a:rPr>
            <a:t>% к предыдущему периоду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0.66863</cdr:x>
      <cdr:y>0.04246</cdr:y>
    </cdr:from>
    <cdr:to>
      <cdr:x>0.95433</cdr:x>
      <cdr:y>0.116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9727" y="216024"/>
          <a:ext cx="2448272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0.74708</cdr:x>
      <cdr:y>0</cdr:y>
    </cdr:from>
    <cdr:to>
      <cdr:x>0.99917</cdr:x>
      <cdr:y>0.07354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93823" y="0"/>
          <a:ext cx="2224964" cy="374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0.34837</cdr:x>
      <cdr:y>0.24597</cdr:y>
    </cdr:from>
    <cdr:to>
      <cdr:x>0.46477</cdr:x>
      <cdr:y>0.45968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216024"/>
          <a:ext cx="721727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106,7%</a:t>
          </a:r>
        </a:p>
      </cdr:txBody>
    </cdr:sp>
  </cdr:relSizeAnchor>
  <cdr:relSizeAnchor xmlns:cdr="http://schemas.openxmlformats.org/drawingml/2006/chartDrawing">
    <cdr:from>
      <cdr:x>0.54579</cdr:x>
      <cdr:y>0.24597</cdr:y>
    </cdr:from>
    <cdr:to>
      <cdr:x>0.66127</cdr:x>
      <cdr:y>0.45968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84376" y="216024"/>
          <a:ext cx="716085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103,7 %</a:t>
          </a:r>
        </a:p>
      </cdr:txBody>
    </cdr:sp>
  </cdr:relSizeAnchor>
  <cdr:relSizeAnchor xmlns:cdr="http://schemas.openxmlformats.org/drawingml/2006/chartDrawing">
    <cdr:from>
      <cdr:x>0.73159</cdr:x>
      <cdr:y>0.24597</cdr:y>
    </cdr:from>
    <cdr:to>
      <cdr:x>0.85086</cdr:x>
      <cdr:y>0.45968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36504" y="216024"/>
          <a:ext cx="739588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103,7 %</a:t>
          </a:r>
        </a:p>
      </cdr:txBody>
    </cdr:sp>
  </cdr:relSizeAnchor>
  <cdr:relSizeAnchor xmlns:cdr="http://schemas.openxmlformats.org/drawingml/2006/chartDrawing">
    <cdr:from>
      <cdr:x>0.15285</cdr:x>
      <cdr:y>0.2305</cdr:y>
    </cdr:from>
    <cdr:to>
      <cdr:x>0.27791</cdr:x>
      <cdr:y>0.44421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947832" y="202433"/>
          <a:ext cx="775456" cy="187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100,2 %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B4E1686-9108-4878-979D-B7822818A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082F6D-65C7-4A41-9E00-4DC787C85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BF739FC-7B31-44BB-A872-A7BC543A1BE3}" type="datetimeFigureOut">
              <a:rPr lang="ru-RU"/>
              <a:pPr>
                <a:defRPr/>
              </a:pPr>
              <a:t>15.01.2026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09E09-EEC6-4F2B-A15E-D26D7E7B1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6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7D2011-8E52-4F6F-A73D-C2485BD215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6"/>
            <a:ext cx="2946400" cy="496809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9CC126-5D5A-4EC6-AE23-BADD85DD8CE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057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8C91A81-03F8-4A06-B543-5C1736716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8F323B0-F275-42F1-9DF0-51072EA394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026A36F5-669C-4293-BF40-796A7735E3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AC93DBA-F4F7-48CC-85EF-5BE671B95F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09"/>
            <a:ext cx="5438775" cy="4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DCCCA1B-74BB-490C-9A13-8A4B18E48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6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3B5B06A-3C3F-47F5-BFA3-828BDF46A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6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1BEC29F-890A-4B5C-AC36-B56E3C838D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89382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9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5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70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7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2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92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8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2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4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9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15.01.2026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54069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15.01.2026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42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15.01.2026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pic>
        <p:nvPicPr>
          <p:cNvPr id="12" name="Picture 2" descr="https://permokrug.ru/photo_2025-07-07_15-07-34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100000" l="8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" y="6432639"/>
            <a:ext cx="251939" cy="4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28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5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5764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52387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проекте бюджета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94214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87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59195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8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655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34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964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8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2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9314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06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95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16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217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pic>
        <p:nvPicPr>
          <p:cNvPr id="12" name="Picture 2" descr="https://permokrug.ru/photo_2025-07-07_15-07-34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100000" l="8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9816"/>
            <a:ext cx="20613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85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38806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25024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2026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2027-2028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6237312"/>
            <a:ext cx="1008112" cy="43204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2025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https://permokrug.ru/photo_2025-07-07_15-07-34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8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2" y="116632"/>
            <a:ext cx="561378" cy="9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33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11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https://permokrug.ru/photo_2025-07-07_15-07-34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8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30" y="692696"/>
            <a:ext cx="988339" cy="1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8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проекте бюджета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2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33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проекте бюджета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04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497227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36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194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7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363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56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7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96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141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09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70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2050" name="Picture 2" descr="https://permokrug.ru/photo_2025-07-07_15-07-34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48513" cy="8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49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35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3074" name="Picture 2" descr="https://permokrug.ru/photo_2025-07-07_15-07-34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8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30" y="692696"/>
            <a:ext cx="988339" cy="1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75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1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15.01.2026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86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15.01.2026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5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11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20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5841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60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53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15.01.2026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87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15.01.2026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2107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81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725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849073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515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284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3300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8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520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15.01.2026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62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15.01.2026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749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15.01.2026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5" r:id="rId1"/>
    <p:sldLayoutId id="2147488216" r:id="rId2"/>
    <p:sldLayoutId id="2147488217" r:id="rId3"/>
    <p:sldLayoutId id="2147488218" r:id="rId4"/>
    <p:sldLayoutId id="2147488219" r:id="rId5"/>
    <p:sldLayoutId id="2147488220" r:id="rId6"/>
    <p:sldLayoutId id="2147488221" r:id="rId7"/>
    <p:sldLayoutId id="2147488222" r:id="rId8"/>
    <p:sldLayoutId id="2147488223" r:id="rId9"/>
    <p:sldLayoutId id="214748822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37" r:id="rId1"/>
    <p:sldLayoutId id="2147488238" r:id="rId2"/>
    <p:sldLayoutId id="2147488239" r:id="rId3"/>
    <p:sldLayoutId id="2147488240" r:id="rId4"/>
    <p:sldLayoutId id="2147488241" r:id="rId5"/>
    <p:sldLayoutId id="2147488242" r:id="rId6"/>
    <p:sldLayoutId id="2147488243" r:id="rId7"/>
    <p:sldLayoutId id="2147488244" r:id="rId8"/>
    <p:sldLayoutId id="2147488245" r:id="rId9"/>
    <p:sldLayoutId id="2147488246" r:id="rId10"/>
    <p:sldLayoutId id="2147488305" r:id="rId11"/>
    <p:sldLayoutId id="2147488306" r:id="rId12"/>
    <p:sldLayoutId id="2147488307" r:id="rId13"/>
    <p:sldLayoutId id="2147488248" r:id="rId14"/>
    <p:sldLayoutId id="2147488249" r:id="rId15"/>
    <p:sldLayoutId id="2147488250" r:id="rId16"/>
    <p:sldLayoutId id="2147488251" r:id="rId17"/>
    <p:sldLayoutId id="2147488252" r:id="rId18"/>
    <p:sldLayoutId id="2147488253" r:id="rId19"/>
    <p:sldLayoutId id="2147488254" r:id="rId20"/>
    <p:sldLayoutId id="2147488226" r:id="rId21"/>
    <p:sldLayoutId id="2147488227" r:id="rId22"/>
    <p:sldLayoutId id="2147488228" r:id="rId23"/>
    <p:sldLayoutId id="2147488229" r:id="rId24"/>
    <p:sldLayoutId id="2147488230" r:id="rId25"/>
    <p:sldLayoutId id="2147488231" r:id="rId26"/>
    <p:sldLayoutId id="2147488232" r:id="rId27"/>
    <p:sldLayoutId id="2147488204" r:id="rId28"/>
    <p:sldLayoutId id="2147488205" r:id="rId29"/>
    <p:sldLayoutId id="2147488206" r:id="rId30"/>
    <p:sldLayoutId id="2147488207" r:id="rId31"/>
    <p:sldLayoutId id="2147488208" r:id="rId32"/>
    <p:sldLayoutId id="2147488209" r:id="rId33"/>
    <p:sldLayoutId id="2147488210" r:id="rId34"/>
    <p:sldLayoutId id="2147488193" r:id="rId35"/>
    <p:sldLayoutId id="2147488195" r:id="rId36"/>
    <p:sldLayoutId id="2147488197" r:id="rId37"/>
    <p:sldLayoutId id="2147488166" r:id="rId38"/>
    <p:sldLayoutId id="2147488127" r:id="rId39"/>
    <p:sldLayoutId id="2147488128" r:id="rId40"/>
    <p:sldLayoutId id="2147488129" r:id="rId41"/>
    <p:sldLayoutId id="2147488130" r:id="rId42"/>
    <p:sldLayoutId id="2147488131" r:id="rId43"/>
    <p:sldLayoutId id="2147488132" r:id="rId44"/>
    <p:sldLayoutId id="2147488133" r:id="rId45"/>
    <p:sldLayoutId id="2147488270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538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0" r:id="rId1"/>
    <p:sldLayoutId id="2147488261" r:id="rId2"/>
    <p:sldLayoutId id="2147488262" r:id="rId3"/>
    <p:sldLayoutId id="2147488263" r:id="rId4"/>
    <p:sldLayoutId id="2147488264" r:id="rId5"/>
    <p:sldLayoutId id="2147488265" r:id="rId6"/>
    <p:sldLayoutId id="2147488266" r:id="rId7"/>
    <p:sldLayoutId id="2147488267" r:id="rId8"/>
    <p:sldLayoutId id="2147488268" r:id="rId9"/>
    <p:sldLayoutId id="21474882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196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9" r:id="rId1"/>
    <p:sldLayoutId id="2147488350" r:id="rId2"/>
    <p:sldLayoutId id="2147488351" r:id="rId3"/>
    <p:sldLayoutId id="2147488352" r:id="rId4"/>
    <p:sldLayoutId id="2147488357" r:id="rId5"/>
    <p:sldLayoutId id="214748835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7562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60" r:id="rId1"/>
    <p:sldLayoutId id="2147488361" r:id="rId2"/>
    <p:sldLayoutId id="2147488362" r:id="rId3"/>
    <p:sldLayoutId id="2147488364" r:id="rId4"/>
    <p:sldLayoutId id="2147488365" r:id="rId5"/>
    <p:sldLayoutId id="2147488366" r:id="rId6"/>
    <p:sldLayoutId id="2147488367" r:id="rId7"/>
    <p:sldLayoutId id="2147488368" r:id="rId8"/>
    <p:sldLayoutId id="21474883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9.jpeg"/><Relationship Id="rId4" Type="http://schemas.openxmlformats.org/officeDocument/2006/relationships/chart" Target="../charts/chart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59557" y="1196752"/>
            <a:ext cx="8632031" cy="3851500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endParaRPr lang="ru-RU" sz="2400" b="1" dirty="0">
              <a:solidFill>
                <a:srgbClr val="1C2D38"/>
              </a:solidFill>
              <a:latin typeface="+mj-lt"/>
            </a:endParaRPr>
          </a:p>
          <a:p>
            <a:pPr lvl="0" algn="ctr">
              <a:spcBef>
                <a:spcPts val="0"/>
              </a:spcBef>
            </a:pPr>
            <a:endParaRPr lang="ru-RU" sz="2400" b="1" dirty="0">
              <a:solidFill>
                <a:srgbClr val="1C2D38"/>
              </a:solidFill>
              <a:latin typeface="+mj-lt"/>
            </a:endParaRPr>
          </a:p>
          <a:p>
            <a:pPr lvl="0" algn="ctr">
              <a:spcBef>
                <a:spcPts val="0"/>
              </a:spcBef>
            </a:pPr>
            <a:r>
              <a:rPr lang="ru-RU" sz="2600" b="1" dirty="0">
                <a:solidFill>
                  <a:srgbClr val="1C2D38"/>
                </a:solidFill>
                <a:latin typeface="+mj-lt"/>
              </a:rPr>
              <a:t>БЮДЖЕТ</a:t>
            </a:r>
          </a:p>
          <a:p>
            <a:pPr lvl="0" algn="ctr">
              <a:spcBef>
                <a:spcPts val="0"/>
              </a:spcBef>
            </a:pPr>
            <a:r>
              <a:rPr lang="ru-RU" sz="2600" b="1" dirty="0">
                <a:solidFill>
                  <a:srgbClr val="1C2D38"/>
                </a:solidFill>
                <a:latin typeface="+mj-lt"/>
              </a:rPr>
              <a:t>Пермского муниципального округа </a:t>
            </a:r>
          </a:p>
          <a:p>
            <a:pPr lvl="0" algn="ctr">
              <a:spcBef>
                <a:spcPts val="0"/>
              </a:spcBef>
            </a:pPr>
            <a:r>
              <a:rPr lang="ru-RU" sz="2600" b="1" dirty="0">
                <a:solidFill>
                  <a:srgbClr val="1C2D38"/>
                </a:solidFill>
                <a:latin typeface="+mj-lt"/>
              </a:rPr>
              <a:t>Пермского края </a:t>
            </a:r>
          </a:p>
          <a:p>
            <a:pPr lvl="0" algn="ctr">
              <a:spcBef>
                <a:spcPts val="0"/>
              </a:spcBef>
            </a:pPr>
            <a:r>
              <a:rPr lang="ru-RU" sz="2600" b="1" dirty="0">
                <a:solidFill>
                  <a:srgbClr val="1C2D38"/>
                </a:solidFill>
                <a:latin typeface="+mj-lt"/>
              </a:rPr>
              <a:t>на 2026 год и на плановый период </a:t>
            </a:r>
          </a:p>
          <a:p>
            <a:pPr lvl="0" algn="ctr">
              <a:spcBef>
                <a:spcPts val="0"/>
              </a:spcBef>
            </a:pPr>
            <a:r>
              <a:rPr lang="ru-RU" sz="2600" b="1" dirty="0">
                <a:solidFill>
                  <a:srgbClr val="1C2D38"/>
                </a:solidFill>
                <a:latin typeface="+mj-lt"/>
              </a:rPr>
              <a:t>2027-2028 годов</a:t>
            </a:r>
          </a:p>
          <a:p>
            <a:endParaRPr lang="ru-RU" dirty="0">
              <a:latin typeface="+mj-lt"/>
            </a:endParaRPr>
          </a:p>
          <a:p>
            <a:pPr marL="363538">
              <a:lnSpc>
                <a:spcPts val="1200"/>
              </a:lnSpc>
            </a:pPr>
            <a:r>
              <a:rPr lang="ru-RU" sz="2000" dirty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утвержден решением Думы Пермского округа </a:t>
            </a:r>
          </a:p>
          <a:p>
            <a:pPr marL="446088" indent="-446088">
              <a:lnSpc>
                <a:spcPts val="1200"/>
              </a:lnSpc>
            </a:pPr>
            <a:r>
              <a:rPr lang="ru-RU" sz="1800" dirty="0">
                <a:latin typeface="+mj-lt"/>
              </a:rPr>
              <a:t>        Пермского края от 12.12.2025 № 462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740761" y="476672"/>
            <a:ext cx="4185000" cy="509588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7989" y="5373216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Докладчик: Гладких Татьяна 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473" y="5728532"/>
            <a:ext cx="857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Заместитель главы администрации Пермского муниципального округа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64533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ermianSansTypeface" pitchFamily="50" charset="0"/>
              </a:rPr>
              <a:t>Пермь 2025</a:t>
            </a:r>
          </a:p>
        </p:txBody>
      </p:sp>
    </p:spTree>
    <p:extLst>
      <p:ext uri="{BB962C8B-B14F-4D97-AF65-F5344CB8AC3E}">
        <p14:creationId xmlns:p14="http://schemas.microsoft.com/office/powerpoint/2010/main" val="114165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87263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5B1FAB8-3EA4-4518-A790-BA1E203E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5916"/>
              </p:ext>
            </p:extLst>
          </p:nvPr>
        </p:nvGraphicFramePr>
        <p:xfrm>
          <a:off x="2444995" y="908720"/>
          <a:ext cx="6519492" cy="23784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0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5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показателя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5 уточненный план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Утвержденный бюджет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1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9 565,7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9 587,4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9 491,4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9 644,9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10 122,0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9 676,8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9 491,4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9 644,9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61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 (-)/</a:t>
                      </a:r>
                    </a:p>
                    <a:p>
                      <a:r>
                        <a:rPr lang="ru-RU" sz="1400" dirty="0"/>
                        <a:t>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-694,0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-89,4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A592733-0FAC-4D7A-AD70-A54A6C34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89196"/>
              </p:ext>
            </p:extLst>
          </p:nvPr>
        </p:nvGraphicFramePr>
        <p:xfrm>
          <a:off x="283749" y="3645024"/>
          <a:ext cx="8752747" cy="14207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4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8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параметры в расчете на душу населения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5 уточненный план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6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71,</a:t>
                      </a:r>
                      <a:r>
                        <a:rPr lang="ru-RU" sz="1400" dirty="0"/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37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EB742741-05E8-45A0-8E33-7F2D405C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51876"/>
              </p:ext>
            </p:extLst>
          </p:nvPr>
        </p:nvGraphicFramePr>
        <p:xfrm>
          <a:off x="251520" y="5366687"/>
          <a:ext cx="8723444" cy="88477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5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569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5 оценка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73">
                <a:tc>
                  <a:txBody>
                    <a:bodyPr/>
                    <a:lstStyle/>
                    <a:p>
                      <a:r>
                        <a:rPr lang="ru-RU" sz="1400" dirty="0"/>
                        <a:t>Численность постоянного населения (в среднегодовом исчислении), тыс. чел.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129,172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134,514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138,140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141,876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8" descr="https://e7.pngegg.com/pngimages/310/866/png-clipart-gold-coin-bullion-gold-saving-gold-co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7" l="667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908720"/>
            <a:ext cx="19929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44058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39" y="83116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323528" y="1251730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БЮДЖЕТ ПЕРМСКОГО 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07559104"/>
              </p:ext>
            </p:extLst>
          </p:nvPr>
        </p:nvGraphicFramePr>
        <p:xfrm>
          <a:off x="94707" y="980728"/>
          <a:ext cx="4262375" cy="534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761" y="1254606"/>
            <a:ext cx="41759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СОБСТВЕННЫЕ ДОХОДЫ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09750070"/>
              </p:ext>
            </p:extLst>
          </p:nvPr>
        </p:nvGraphicFramePr>
        <p:xfrm>
          <a:off x="4686761" y="1988840"/>
          <a:ext cx="4139270" cy="436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729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561" y="116632"/>
            <a:ext cx="8431985" cy="604051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доходов бюджета Пермского муниципального округа на 2025-2026 годы</a:t>
            </a:r>
            <a:endParaRPr lang="ru-RU" sz="2200" kern="0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51259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458856"/>
              </p:ext>
            </p:extLst>
          </p:nvPr>
        </p:nvGraphicFramePr>
        <p:xfrm>
          <a:off x="127440" y="1988840"/>
          <a:ext cx="45885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186561" y="1047511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2025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уточненный бюджет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F12B1-1E09-4118-AA3F-29FE44569A47}"/>
              </a:ext>
            </a:extLst>
          </p:cNvPr>
          <p:cNvSpPr txBox="1"/>
          <p:nvPr/>
        </p:nvSpPr>
        <p:spPr>
          <a:xfrm>
            <a:off x="4780555" y="1038582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2026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утвержденный бюджет</a:t>
            </a:r>
          </a:p>
        </p:txBody>
      </p:sp>
      <p:graphicFrame>
        <p:nvGraphicFramePr>
          <p:cNvPr id="13" name="Объект 4">
            <a:extLst>
              <a:ext uri="{FF2B5EF4-FFF2-40B4-BE49-F238E27FC236}">
                <a16:creationId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78095"/>
              </p:ext>
            </p:extLst>
          </p:nvPr>
        </p:nvGraphicFramePr>
        <p:xfrm>
          <a:off x="4555424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4">
            <a:extLst>
              <a:ext uri="{FF2B5EF4-FFF2-40B4-BE49-F238E27FC236}">
                <a16:creationId xmlns:a16="http://schemas.microsoft.com/office/drawing/2014/main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197189"/>
              </p:ext>
            </p:extLst>
          </p:nvPr>
        </p:nvGraphicFramePr>
        <p:xfrm>
          <a:off x="4716016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281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  <a:br>
              <a:rPr lang="ru-RU" altLang="ru-RU" sz="2200" dirty="0">
                <a:cs typeface="Times New Roman" panose="02020603050405020304" pitchFamily="18" charset="0"/>
              </a:rPr>
            </a:br>
            <a:r>
              <a:rPr lang="ru-RU" altLang="ru-RU" sz="2200" dirty="0">
                <a:cs typeface="Times New Roman" panose="02020603050405020304" pitchFamily="18" charset="0"/>
              </a:rPr>
              <a:t> Пермского муниципального округа на 2026 год прогноз</a:t>
            </a:r>
            <a:endParaRPr lang="ru-RU" sz="2200" kern="0" dirty="0"/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D2353292-5782-4704-8E03-53363FB6464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51490415"/>
              </p:ext>
            </p:extLst>
          </p:nvPr>
        </p:nvGraphicFramePr>
        <p:xfrm>
          <a:off x="127440" y="1038582"/>
          <a:ext cx="8837048" cy="525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87263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76335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налоговых доходов на 2025-2028 гг.  </a:t>
            </a:r>
            <a:r>
              <a:rPr lang="ru-RU" altLang="ru-RU" sz="2000" dirty="0">
                <a:cs typeface="Times New Roman" panose="02020603050405020304" pitchFamily="18" charset="0"/>
              </a:rPr>
              <a:t>(с учетом доп. норматива по НДФЛ взамен дотации), 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368577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908720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04849"/>
              </p:ext>
            </p:extLst>
          </p:nvPr>
        </p:nvGraphicFramePr>
        <p:xfrm>
          <a:off x="123579" y="1124744"/>
          <a:ext cx="8820471" cy="52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6671" y="914063"/>
            <a:ext cx="233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% к предыдущему периоду</a:t>
            </a:r>
          </a:p>
        </p:txBody>
      </p:sp>
    </p:spTree>
    <p:extLst>
      <p:ext uri="{BB962C8B-B14F-4D97-AF65-F5344CB8AC3E}">
        <p14:creationId xmlns:p14="http://schemas.microsoft.com/office/powerpoint/2010/main" val="391033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2" y="49213"/>
            <a:ext cx="9025418" cy="71596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Динамика поступления налога на доходы физических лиц 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2025-2028 годы (с учетом доп. норматива по НДФЛ  взамен дотации),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584601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2" name="Диаграмма 20">
            <a:extLst>
              <a:ext uri="{FF2B5EF4-FFF2-40B4-BE49-F238E27FC236}">
                <a16:creationId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05899"/>
              </p:ext>
            </p:extLst>
          </p:nvPr>
        </p:nvGraphicFramePr>
        <p:xfrm>
          <a:off x="137883" y="1124744"/>
          <a:ext cx="89068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21776"/>
              </p:ext>
            </p:extLst>
          </p:nvPr>
        </p:nvGraphicFramePr>
        <p:xfrm>
          <a:off x="29834" y="1628800"/>
          <a:ext cx="911416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31932"/>
              </p:ext>
            </p:extLst>
          </p:nvPr>
        </p:nvGraphicFramePr>
        <p:xfrm>
          <a:off x="223652" y="4365104"/>
          <a:ext cx="8740836" cy="200529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7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Период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Доп. норматив отчислений по НДФЛ взамен дотации,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27,2353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29,2594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23,7539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24,3759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НДФЛ по доп. нормативу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1 110,6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1 361,0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1 227,6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1 401,9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Дотация на выравнивание в виде доп. норматива по НДФЛ, утвержденная в краевом бюджете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904,8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1 117,1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1 003,1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1 139,5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08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акцизов на нефтепродукты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на 2024-2027 годы, млн. рублей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728617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id="{1033F961-8FF8-4D38-9E40-64095958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954122"/>
              </p:ext>
            </p:extLst>
          </p:nvPr>
        </p:nvGraphicFramePr>
        <p:xfrm>
          <a:off x="111528" y="1038582"/>
          <a:ext cx="8837048" cy="49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6453336"/>
            <a:ext cx="230425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совокупный доход Пермского муниципального округа на 2025 - 2028 годы, млн рублей</a:t>
            </a:r>
            <a:endParaRPr lang="ru-RU" sz="2200" kern="0" dirty="0">
              <a:latin typeface="PermianSlabSerifTypeface" pitchFamily="50" charset="0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E843CC04-4634-493C-8C9C-4D2F587F45B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05536909"/>
              </p:ext>
            </p:extLst>
          </p:nvPr>
        </p:nvGraphicFramePr>
        <p:xfrm>
          <a:off x="185301" y="3501009"/>
          <a:ext cx="8677435" cy="2736303"/>
        </p:xfrm>
        <a:graphic>
          <a:graphicData uri="http://schemas.openxmlformats.org/drawingml/2006/table">
            <a:tbl>
              <a:tblPr/>
              <a:tblGrid>
                <a:gridCol w="229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Налоги на совокупный налог, всего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595,7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695,6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716,7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746,1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776,7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упрощенной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652,5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685,6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713,7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742,9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единый сельскохозяйственный налог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патентной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38,2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27,1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512601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929170"/>
              </p:ext>
            </p:extLst>
          </p:nvPr>
        </p:nvGraphicFramePr>
        <p:xfrm>
          <a:off x="1887562" y="787300"/>
          <a:ext cx="725643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1" b="85547" l="8887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8" t="7995" r="6436" b="14429"/>
          <a:stretch/>
        </p:blipFill>
        <p:spPr bwMode="auto">
          <a:xfrm>
            <a:off x="127441" y="1038583"/>
            <a:ext cx="2284320" cy="15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имущество Пермского муниципального округа </a:t>
            </a:r>
            <a:b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</a:t>
            </a:r>
            <a:r>
              <a:rPr lang="en-US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5</a:t>
            </a: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 - 202</a:t>
            </a:r>
            <a:r>
              <a:rPr lang="en-US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8</a:t>
            </a: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 годы, млн рублей</a:t>
            </a:r>
            <a:endParaRPr lang="ru-RU" sz="2200" kern="0" dirty="0">
              <a:latin typeface="PermianSlabSerifTypeface" pitchFamily="50" charset="0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E843CC04-4634-493C-8C9C-4D2F587F45B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73371283"/>
              </p:ext>
            </p:extLst>
          </p:nvPr>
        </p:nvGraphicFramePr>
        <p:xfrm>
          <a:off x="156370" y="4437112"/>
          <a:ext cx="8808117" cy="149348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32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Налоги на имущество,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366,1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411,9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473,2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492,6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512,7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налог на имущество физических лиц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138,4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144,1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земельный налог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259,3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305,1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340,2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354,2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368,6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36858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647635"/>
              </p:ext>
            </p:extLst>
          </p:nvPr>
        </p:nvGraphicFramePr>
        <p:xfrm>
          <a:off x="1949969" y="822558"/>
          <a:ext cx="6912768" cy="347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http://palyulin.ru/netcat_files/23/21/zem_uch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" y="1269802"/>
            <a:ext cx="2452987" cy="23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4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238868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неналоговых доходов</a:t>
            </a:r>
          </a:p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2025-2028  годы, млн рублей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656617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2F691E10-DA87-4819-9A84-8FBE2B813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46172"/>
              </p:ext>
            </p:extLst>
          </p:nvPr>
        </p:nvGraphicFramePr>
        <p:xfrm>
          <a:off x="210425" y="1038582"/>
          <a:ext cx="8826071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Общая характеристика муниципального образования Пермский муниципальный округ</a:t>
            </a:r>
            <a:endParaRPr lang="ru-RU" sz="2200" kern="0" dirty="0">
              <a:latin typeface="PermianSlabSerifTypeface" pitchFamily="50" charset="0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E7256C49-2E13-4C66-8F49-F154A71018CB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245" y="924393"/>
            <a:ext cx="4469400" cy="54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296577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76E71A32-26F8-489F-8D65-4E7CF802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81" y="1022915"/>
            <a:ext cx="41182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Основан:</a:t>
            </a:r>
            <a:r>
              <a:rPr lang="ru-RU" altLang="ru-RU" sz="1600" dirty="0">
                <a:solidFill>
                  <a:srgbClr val="FF3399"/>
                </a:solidFill>
                <a:latin typeface="PermianSansTypeface" pitchFamily="50" charset="0"/>
              </a:rPr>
              <a:t> </a:t>
            </a:r>
            <a:r>
              <a:rPr lang="ru-RU" altLang="ru-RU" sz="1600" b="1" dirty="0">
                <a:latin typeface="PermianSansTypeface" pitchFamily="50" charset="0"/>
              </a:rPr>
              <a:t>1939 год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Общая площадь:  </a:t>
            </a:r>
            <a:r>
              <a:rPr lang="ru-RU" altLang="ru-RU" sz="1600" b="1" dirty="0">
                <a:latin typeface="PermianSansTypeface" pitchFamily="50" charset="0"/>
              </a:rPr>
              <a:t>3 753,05 кв. км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Численность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129 127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Плотность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29 чел. на 1 кв. км</a:t>
            </a:r>
          </a:p>
          <a:p>
            <a:pPr>
              <a:lnSpc>
                <a:spcPct val="150000"/>
              </a:lnSpc>
            </a:pPr>
            <a:endParaRPr lang="ru-RU" altLang="ru-RU" sz="1600" dirty="0">
              <a:solidFill>
                <a:srgbClr val="0070C0"/>
              </a:solidFill>
              <a:latin typeface="PermianSansTypeface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6881" y="2713693"/>
            <a:ext cx="47642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latin typeface="PermianSansTypeface" pitchFamily="50" charset="0"/>
              </a:rPr>
              <a:t>Основные виды экономической деятельности:</a:t>
            </a:r>
            <a:endParaRPr lang="ru-RU" altLang="ru-RU" sz="1600" b="1" dirty="0">
              <a:solidFill>
                <a:srgbClr val="0000FF"/>
              </a:solidFill>
              <a:latin typeface="PermianSansTypeface" pitchFamily="50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EEC9FA97-483E-4DE1-9BD6-1DA68FAE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92" y="3284984"/>
            <a:ext cx="401983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-обрабатывающее производство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-добыча топливно-   энергетических полезных ископаемых</a:t>
            </a:r>
            <a:br>
              <a:rPr lang="ru-RU" alt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-транспортировка и хранение</a:t>
            </a:r>
          </a:p>
          <a:p>
            <a:endParaRPr lang="ru-RU" altLang="ru-RU" sz="20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-строительство</a:t>
            </a:r>
          </a:p>
          <a:p>
            <a:endParaRPr lang="ru-RU" altLang="ru-RU" sz="20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-сельское хозяйство</a:t>
            </a:r>
          </a:p>
          <a:p>
            <a:br>
              <a:rPr 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3284984"/>
            <a:ext cx="489977" cy="4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042" b="40244"/>
          <a:stretch/>
        </p:blipFill>
        <p:spPr bwMode="auto">
          <a:xfrm>
            <a:off x="634892" y="3933056"/>
            <a:ext cx="541703" cy="4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 descr="C:\Users\feu21-03\Documents\Работа\Презентации\рисунки для презентации к проекту бюджета\8.png">
            <a:extLst>
              <a:ext uri="{FF2B5EF4-FFF2-40B4-BE49-F238E27FC236}">
                <a16:creationId xmlns:a16="http://schemas.microsoft.com/office/drawing/2014/main" id="{86578978-CDF8-4DE4-A6D9-A980D301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4581128"/>
            <a:ext cx="495300" cy="5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5" y="5229200"/>
            <a:ext cx="464530" cy="4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5" y="5857725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6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260240"/>
              </p:ext>
            </p:extLst>
          </p:nvPr>
        </p:nvGraphicFramePr>
        <p:xfrm>
          <a:off x="251520" y="1700808"/>
          <a:ext cx="8709310" cy="570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использования имущества на 2025-2028 годы, млн рублей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152561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86192"/>
              </p:ext>
            </p:extLst>
          </p:nvPr>
        </p:nvGraphicFramePr>
        <p:xfrm>
          <a:off x="2943089" y="1048340"/>
          <a:ext cx="6200911" cy="8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44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779" y="68932"/>
            <a:ext cx="890905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продажи материальных и нематериальных активов на 2025-2028 годы, млн рублей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72862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89107"/>
              </p:ext>
            </p:extLst>
          </p:nvPr>
        </p:nvGraphicFramePr>
        <p:xfrm>
          <a:off x="-468560" y="1071270"/>
          <a:ext cx="93965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437549"/>
              </p:ext>
            </p:extLst>
          </p:nvPr>
        </p:nvGraphicFramePr>
        <p:xfrm>
          <a:off x="2123728" y="1124744"/>
          <a:ext cx="6920991" cy="109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26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Дотация бюджету Пермского муниципального округа </a:t>
            </a:r>
          </a:p>
          <a:p>
            <a:pPr marL="109537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dirty="0">
                <a:latin typeface="PermianSlabSerifTypeface" pitchFamily="50" charset="0"/>
              </a:rPr>
              <a:t>из бюджета Пермского края </a:t>
            </a:r>
            <a:r>
              <a:rPr lang="ru-RU" sz="2200" kern="0" dirty="0">
                <a:latin typeface="PermianSlabSerifTypeface" pitchFamily="50" charset="0"/>
              </a:rPr>
              <a:t>на 2025 и 2026 гг., млн рублей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224569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8502850"/>
              </p:ext>
            </p:extLst>
          </p:nvPr>
        </p:nvGraphicFramePr>
        <p:xfrm>
          <a:off x="230013" y="981199"/>
          <a:ext cx="2980196" cy="283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12572867"/>
              </p:ext>
            </p:extLst>
          </p:nvPr>
        </p:nvGraphicFramePr>
        <p:xfrm>
          <a:off x="3195452" y="908720"/>
          <a:ext cx="2791695" cy="29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25755551"/>
              </p:ext>
            </p:extLst>
          </p:nvPr>
        </p:nvGraphicFramePr>
        <p:xfrm>
          <a:off x="6034316" y="908720"/>
          <a:ext cx="272522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48458"/>
              </p:ext>
            </p:extLst>
          </p:nvPr>
        </p:nvGraphicFramePr>
        <p:xfrm>
          <a:off x="223652" y="3789040"/>
          <a:ext cx="8735297" cy="2468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0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8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5</a:t>
                      </a:r>
                      <a:r>
                        <a:rPr lang="ru-RU" sz="1400" dirty="0"/>
                        <a:t> год     </a:t>
                      </a:r>
                    </a:p>
                    <a:p>
                      <a:pPr algn="ctr"/>
                      <a:r>
                        <a:rPr lang="ru-RU" sz="1400" dirty="0"/>
                        <a:t> уточненный</a:t>
                      </a:r>
                    </a:p>
                    <a:p>
                      <a:pPr algn="ctr"/>
                      <a:r>
                        <a:rPr lang="ru-RU" sz="1400" dirty="0"/>
                        <a:t>бюджет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6</a:t>
                      </a:r>
                      <a:r>
                        <a:rPr lang="ru-RU" sz="1400" dirty="0"/>
                        <a:t> год </a:t>
                      </a:r>
                    </a:p>
                    <a:p>
                      <a:pPr algn="ctr"/>
                      <a:r>
                        <a:rPr lang="ru-RU" sz="1400" dirty="0"/>
                        <a:t>утвержденный</a:t>
                      </a:r>
                    </a:p>
                    <a:p>
                      <a:pPr algn="ctr"/>
                      <a:r>
                        <a:rPr lang="ru-RU" sz="1400" dirty="0"/>
                        <a:t>бюджет</a:t>
                      </a:r>
                      <a:endParaRPr lang="ru-RU" sz="1400" dirty="0">
                        <a:latin typeface="PermianSansTypeface" pitchFamily="50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/>
                        <a:t>Дотация на выравнивание в виде доп. норматива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904,8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1 117,1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/>
                        <a:t>Дотация к росту доходов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10,1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40,4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/>
                        <a:t>Дотация к увеличению численности самозанятых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64,0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67,7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934">
                <a:tc>
                  <a:txBody>
                    <a:bodyPr/>
                    <a:lstStyle/>
                    <a:p>
                      <a:r>
                        <a:rPr lang="ru-RU" sz="1400" dirty="0"/>
                        <a:t>Дотация</a:t>
                      </a:r>
                      <a:r>
                        <a:rPr lang="ru-RU" sz="1400" baseline="0" dirty="0"/>
                        <a:t> на частичную компенсацию увел. расходов по оплате налога на имущество объектов соц. сферы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34,9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58,1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1 013,8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1 283,3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7092280" y="2479739"/>
            <a:ext cx="648072" cy="14401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05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Динамика расходов бюджета Пермского муниципального округа на 2025-2028 годы,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83" y="6438293"/>
            <a:ext cx="5296569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id="{EE00D746-C91B-475F-876B-F42DC44F8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027744"/>
              </p:ext>
            </p:extLst>
          </p:nvPr>
        </p:nvGraphicFramePr>
        <p:xfrm>
          <a:off x="179512" y="1124744"/>
          <a:ext cx="8784976" cy="512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59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DBBDFAFE-6209-47D0-86C4-C6C4C310A0E4}"/>
              </a:ext>
            </a:extLst>
          </p:cNvPr>
          <p:cNvSpPr/>
          <p:nvPr/>
        </p:nvSpPr>
        <p:spPr>
          <a:xfrm>
            <a:off x="2555876" y="5468266"/>
            <a:ext cx="1765274" cy="867557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ansTypeface" pitchFamily="50" charset="0"/>
                <a:cs typeface="+mn-cs"/>
              </a:rPr>
              <a:t>стимулирование инвестиционной привлекательности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32622DD-96CC-48CC-AE26-2178710E029F}"/>
              </a:ext>
            </a:extLst>
          </p:cNvPr>
          <p:cNvSpPr/>
          <p:nvPr/>
        </p:nvSpPr>
        <p:spPr>
          <a:xfrm>
            <a:off x="3417788" y="893769"/>
            <a:ext cx="2491389" cy="865187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сохранение социальной направленности бюджета Пермского муниципального округа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E9AE162-E6A6-4324-BEFC-15A51A586A45}"/>
              </a:ext>
            </a:extLst>
          </p:cNvPr>
          <p:cNvSpPr/>
          <p:nvPr/>
        </p:nvSpPr>
        <p:spPr>
          <a:xfrm>
            <a:off x="6080959" y="926668"/>
            <a:ext cx="2825988" cy="136819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мероприятий, направленных на развитие на территории округа практик инициативного бюджетирования </a:t>
            </a:r>
            <a:r>
              <a:rPr lang="ru-RU" sz="1200" kern="0" dirty="0">
                <a:solidFill>
                  <a:prstClr val="black"/>
                </a:solidFill>
                <a:latin typeface="+mn-lt"/>
                <a:cs typeface="+mn-cs"/>
              </a:rPr>
              <a:t>и с использованием средств  граждан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D107EFF-3AFE-4E74-818A-639A335CED81}"/>
              </a:ext>
            </a:extLst>
          </p:cNvPr>
          <p:cNvSpPr/>
          <p:nvPr/>
        </p:nvSpPr>
        <p:spPr>
          <a:xfrm>
            <a:off x="6480287" y="2421126"/>
            <a:ext cx="2556209" cy="190876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1C8B238-677C-439B-8584-D330E6B9CCEC}"/>
              </a:ext>
            </a:extLst>
          </p:cNvPr>
          <p:cNvSpPr/>
          <p:nvPr/>
        </p:nvSpPr>
        <p:spPr>
          <a:xfrm>
            <a:off x="6609834" y="4457438"/>
            <a:ext cx="2297113" cy="87094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реализации национальных проектах, федеральных и региональных программах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F2136E0-CF8F-4AB3-B3A9-8B2D52A96D65}"/>
              </a:ext>
            </a:extLst>
          </p:cNvPr>
          <p:cNvSpPr/>
          <p:nvPr/>
        </p:nvSpPr>
        <p:spPr>
          <a:xfrm>
            <a:off x="6416229" y="5434357"/>
            <a:ext cx="2565156" cy="93853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+mn-lt"/>
                <a:cs typeface="+mn-cs"/>
              </a:rPr>
              <a:t>повышение качественных характеристик сети автомобильных дорог и  безопасности дорожного движения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F2136E0-CF8F-4AB3-B3A9-8B2D52A96D65}"/>
              </a:ext>
            </a:extLst>
          </p:cNvPr>
          <p:cNvSpPr/>
          <p:nvPr/>
        </p:nvSpPr>
        <p:spPr>
          <a:xfrm>
            <a:off x="4503087" y="5468266"/>
            <a:ext cx="1775758" cy="87290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сбалансированного бюджета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6835D1C-554E-4879-BE42-BED1A0A9D319}"/>
              </a:ext>
            </a:extLst>
          </p:cNvPr>
          <p:cNvSpPr/>
          <p:nvPr/>
        </p:nvSpPr>
        <p:spPr>
          <a:xfrm>
            <a:off x="104031" y="5339491"/>
            <a:ext cx="2163713" cy="996331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соблюдение нормативов расходов на содержание органов местного самоуправления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0708AEE1-F078-4DD5-81E8-A6485ED7D4C8}"/>
              </a:ext>
            </a:extLst>
          </p:cNvPr>
          <p:cNvSpPr/>
          <p:nvPr/>
        </p:nvSpPr>
        <p:spPr>
          <a:xfrm>
            <a:off x="104031" y="1839374"/>
            <a:ext cx="2912675" cy="639431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привлечение в бюджет средств из федерального, краевого бюджетов и внебюджетных</a:t>
            </a:r>
            <a:r>
              <a:rPr kumimoji="0" lang="ru-RU" sz="12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источников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83BA814-5E1B-4F0B-BB1C-C53BEEA52456}"/>
              </a:ext>
            </a:extLst>
          </p:cNvPr>
          <p:cNvSpPr/>
          <p:nvPr/>
        </p:nvSpPr>
        <p:spPr>
          <a:xfrm>
            <a:off x="104031" y="2598996"/>
            <a:ext cx="2379738" cy="263020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+mn-lt"/>
                <a:cs typeface="+mn-cs"/>
              </a:rPr>
              <a:t>повышение эффективности системы закупок для обеспечения муниципальных нужд путем повышение эффективности и обоснованности размещаемых конкурентных процедур закупок, увеличение в текущем финансовом году доли контрактации бюджетных средств планового периода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Блок-схема: подготовка 22">
            <a:extLst>
              <a:ext uri="{FF2B5EF4-FFF2-40B4-BE49-F238E27FC236}">
                <a16:creationId xmlns:a16="http://schemas.microsoft.com/office/drawing/2014/main" id="{E0EF1714-31DD-4FDD-9E16-BB95348F9128}"/>
              </a:ext>
            </a:extLst>
          </p:cNvPr>
          <p:cNvSpPr/>
          <p:nvPr/>
        </p:nvSpPr>
        <p:spPr>
          <a:xfrm rot="5400000">
            <a:off x="3412689" y="2503357"/>
            <a:ext cx="2248772" cy="2199668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63939E22-174F-447D-BF4A-DCAB6D54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37" y="3278187"/>
            <a:ext cx="2137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5CE3B25-6DFE-4458-88C2-D5C7CF4ACAC4}"/>
              </a:ext>
            </a:extLst>
          </p:cNvPr>
          <p:cNvSpPr/>
          <p:nvPr/>
        </p:nvSpPr>
        <p:spPr>
          <a:xfrm>
            <a:off x="5275970" y="2128083"/>
            <a:ext cx="592138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34F61666-6E8E-4D0E-864F-D7C0AA65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539" y="2128059"/>
            <a:ext cx="38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5824092" y="290834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2F6D7917-DB7B-41A8-9BED-D0D0690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487" y="2881846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61F1B87-3038-4DDF-A6BA-87570F342C24}"/>
              </a:ext>
            </a:extLst>
          </p:cNvPr>
          <p:cNvSpPr/>
          <p:nvPr/>
        </p:nvSpPr>
        <p:spPr>
          <a:xfrm>
            <a:off x="5868108" y="3959524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304DD8D9-3FE0-4888-B9ED-74252E8F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435" y="3955556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5571246" y="4652937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95A3CD4-1D71-4756-A3DA-E9396CA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143" y="4652937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6A12EE0-C280-48D7-A777-7884EAD3D3D9}"/>
              </a:ext>
            </a:extLst>
          </p:cNvPr>
          <p:cNvSpPr/>
          <p:nvPr/>
        </p:nvSpPr>
        <p:spPr>
          <a:xfrm>
            <a:off x="4525920" y="484857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313" y="4848570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6979055-21F0-4887-B04C-A241C7677F43}"/>
              </a:ext>
            </a:extLst>
          </p:cNvPr>
          <p:cNvSpPr/>
          <p:nvPr/>
        </p:nvSpPr>
        <p:spPr>
          <a:xfrm>
            <a:off x="3567221" y="4848570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821" y="4848570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EDF7CEC-2920-4F04-ACA2-60D87B2B15A2}"/>
              </a:ext>
            </a:extLst>
          </p:cNvPr>
          <p:cNvSpPr/>
          <p:nvPr/>
        </p:nvSpPr>
        <p:spPr>
          <a:xfrm>
            <a:off x="2737802" y="453595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031" y="4536976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4384A45-D1F1-439D-843A-98C41A5B5E47}"/>
              </a:ext>
            </a:extLst>
          </p:cNvPr>
          <p:cNvSpPr/>
          <p:nvPr/>
        </p:nvSpPr>
        <p:spPr>
          <a:xfrm>
            <a:off x="2508469" y="3622960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069" y="3618197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46" y="2306609"/>
            <a:ext cx="758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E47DD50-0925-40BA-8C18-12B25007F40D}"/>
              </a:ext>
            </a:extLst>
          </p:cNvPr>
          <p:cNvSpPr/>
          <p:nvPr/>
        </p:nvSpPr>
        <p:spPr>
          <a:xfrm>
            <a:off x="3273912" y="2039689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488" y="2035433"/>
            <a:ext cx="625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421C20A-5BA0-4B6D-9C75-EF12731DA7F1}"/>
              </a:ext>
            </a:extLst>
          </p:cNvPr>
          <p:cNvSpPr/>
          <p:nvPr/>
        </p:nvSpPr>
        <p:spPr>
          <a:xfrm>
            <a:off x="4236703" y="183648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91439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kern="0" dirty="0"/>
              <a:t>Основные подходы к формированию расходов бюджета </a:t>
            </a:r>
            <a:br>
              <a:rPr lang="ru-RU" sz="2200" kern="0" dirty="0"/>
            </a:br>
            <a:r>
              <a:rPr lang="ru-RU" sz="2200" kern="0" dirty="0"/>
              <a:t>на 2026 – 2028 годы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9" y="6438293"/>
            <a:ext cx="5512597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DBBDFAFE-6209-47D0-86C4-C6C4C310A0E4}"/>
              </a:ext>
            </a:extLst>
          </p:cNvPr>
          <p:cNvSpPr/>
          <p:nvPr/>
        </p:nvSpPr>
        <p:spPr>
          <a:xfrm>
            <a:off x="172328" y="891396"/>
            <a:ext cx="2844378" cy="818316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PermianSansTypeface" pitchFamily="50" charset="0"/>
                <a:cs typeface="+mn-cs"/>
              </a:rPr>
              <a:t>реализация комплексных мероприятий по улучшению благоустройства населенных пунктов округа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mianSansTypeface" pitchFamily="50" charset="0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04384A45-D1F1-439D-843A-98C41A5B5E47}"/>
              </a:ext>
            </a:extLst>
          </p:cNvPr>
          <p:cNvSpPr/>
          <p:nvPr/>
        </p:nvSpPr>
        <p:spPr>
          <a:xfrm>
            <a:off x="2683362" y="2701924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892" y="2680388"/>
            <a:ext cx="625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816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/>
              <a:t>Управленческая структура расходов бюджета,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9CB0FE2-9605-4502-9EF7-A796270FF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704922"/>
              </p:ext>
            </p:extLst>
          </p:nvPr>
        </p:nvGraphicFramePr>
        <p:xfrm>
          <a:off x="317989" y="951112"/>
          <a:ext cx="8640960" cy="218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35027652"/>
              </p:ext>
            </p:extLst>
          </p:nvPr>
        </p:nvGraphicFramePr>
        <p:xfrm>
          <a:off x="971600" y="2924944"/>
          <a:ext cx="6799178" cy="34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 descr="C:\Users\EAN\Pictures\Иконки\noun_1412321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5469573" y="3391940"/>
            <a:ext cx="830623" cy="9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7989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Текущие расходы</a:t>
            </a:r>
          </a:p>
        </p:txBody>
      </p:sp>
      <p:pic>
        <p:nvPicPr>
          <p:cNvPr id="15" name="Picture 3" descr="C:\Users\EAN\Pictures\Иконки\noun_47183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2722158" y="3212976"/>
            <a:ext cx="949091" cy="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429174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Бюджет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0593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Бюджетные инвестиции на строительство (реконструкцию), приобретение объектов общественной инфраструктуры,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2F691E10-DA87-4819-9A84-8FBE2B813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165439"/>
              </p:ext>
            </p:extLst>
          </p:nvPr>
        </p:nvGraphicFramePr>
        <p:xfrm>
          <a:off x="148181" y="857510"/>
          <a:ext cx="8826071" cy="5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49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3461375"/>
            <a:ext cx="4314229" cy="23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национальных проектах в 2026 году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257" y="3212976"/>
            <a:ext cx="8055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Выплаты ежемесячного денежного вознаграждения советникам директора по воспитанию и взаимодействию с детскими общественными объединениями в общеобразовательных организациях – 1780 тыс. рублей</a:t>
            </a:r>
          </a:p>
        </p:txBody>
      </p:sp>
      <p:sp>
        <p:nvSpPr>
          <p:cNvPr id="7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2" y="404664"/>
            <a:ext cx="4565326" cy="30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70910" y="895317"/>
            <a:ext cx="454095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atin typeface="+mn-lt"/>
              </a:rPr>
              <a:t>Ежемесячное вознаграждение за классное руководство педагогическим работникам </a:t>
            </a:r>
            <a:r>
              <a:rPr lang="ru-RU" sz="1600" b="1" dirty="0">
                <a:solidFill>
                  <a:srgbClr val="1C2D38"/>
                </a:solidFill>
                <a:latin typeface="+mn-lt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164 733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3" y="1772816"/>
            <a:ext cx="5403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  </a:r>
            <a:b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–  5100 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0910" y="4509120"/>
            <a:ext cx="4184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Капитальный ремонт здания структурного подразделения детский сад «Созвездие» МАОУ «Савинская средняя школа» по адресу: д. </a:t>
            </a:r>
            <a:r>
              <a:rPr lang="ru-RU" sz="1600" b="1" dirty="0" err="1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Ванюки</a:t>
            </a:r>
            <a:r>
              <a:rPr lang="ru-RU" sz="16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, ул. Зеленая, д.29 и оснащение средствами обучения и воспитания </a:t>
            </a:r>
            <a:br>
              <a:rPr lang="ru-RU" sz="16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– 62 942 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33660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7" y="1052736"/>
            <a:ext cx="748869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национальных проектах в 2026 году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79761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Мероприятий по переселению граждан из аварийного жилищного фонда </a:t>
            </a:r>
            <a:b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67 043 тыс. рублей</a:t>
            </a:r>
          </a:p>
        </p:txBody>
      </p:sp>
      <p:sp>
        <p:nvSpPr>
          <p:cNvPr id="7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1C2D3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375" y="4797152"/>
            <a:ext cx="7748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Формирование комфортной городской среды (благоустройство общественной территории по адресу: с. Фролы, ул. Солнечная) </a:t>
            </a:r>
            <a:b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47 124 тыс. рублей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140968"/>
            <a:ext cx="7627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Ремонт мостов: через р. </a:t>
            </a:r>
            <a:r>
              <a:rPr lang="ru-RU" sz="1800" b="1" dirty="0" err="1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Платошинка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 на автомобильной дороге «Пермь- Екатеринбург» - </a:t>
            </a:r>
            <a:r>
              <a:rPr lang="ru-RU" sz="1800" b="1" dirty="0" err="1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Курашим</a:t>
            </a: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 км 5+958, через р. Северная на автомобильной дороге Новый – Рождественское км 0+229, через р. Юг по ул. М. Маркова в п. Юго-Камский </a:t>
            </a:r>
            <a:b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ea typeface="Segoe UI Black" panose="020B0A02040204020203" pitchFamily="34" charset="0"/>
                <a:cs typeface="Times New Roman" panose="02020603050405020304" pitchFamily="18" charset="0"/>
              </a:rPr>
              <a:t>– 133 945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82388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Индексация ФОТ работников бюджетной сферы и материальных затрат муниципальных учреждений 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3768" y="6458582"/>
            <a:ext cx="5318745" cy="373650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384458" y="1567870"/>
            <a:ext cx="8375084" cy="36557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ФОТ указных категорий </a:t>
            </a:r>
            <a:r>
              <a:rPr lang="ru-RU" dirty="0">
                <a:cs typeface="Times New Roman" panose="02020603050405020304" pitchFamily="18" charset="0"/>
              </a:rPr>
              <a:t>– исходя из роста трудового дохода (10,8 % к 2025 году);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ФОТ прочий персонал, муниципальные служащие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5,8 % с 01.07.2026 г. 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Материальные затраты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5,8 % с 01.01.2026 г.</a:t>
            </a:r>
          </a:p>
        </p:txBody>
      </p:sp>
    </p:spTree>
    <p:extLst>
      <p:ext uri="{BB962C8B-B14F-4D97-AF65-F5344CB8AC3E}">
        <p14:creationId xmlns:p14="http://schemas.microsoft.com/office/powerpoint/2010/main" val="33717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Процесс формирования проекта бюджета</a:t>
            </a:r>
            <a:endParaRPr lang="ru-RU" sz="2200" kern="0" dirty="0"/>
          </a:p>
        </p:txBody>
      </p:sp>
      <p:sp>
        <p:nvSpPr>
          <p:cNvPr id="38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333389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Блок-схема: подготовка 6">
            <a:extLst>
              <a:ext uri="{FF2B5EF4-FFF2-40B4-BE49-F238E27FC236}">
                <a16:creationId xmlns:a16="http://schemas.microsoft.com/office/drawing/2014/main" id="{F4EC74B8-8E26-451C-ADE8-9908121A659F}"/>
              </a:ext>
            </a:extLst>
          </p:cNvPr>
          <p:cNvSpPr/>
          <p:nvPr/>
        </p:nvSpPr>
        <p:spPr>
          <a:xfrm rot="5400000">
            <a:off x="3459163" y="2385525"/>
            <a:ext cx="2089150" cy="2447925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B6A53-D58E-4E9A-B08B-5C3ACC31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194348"/>
            <a:ext cx="2016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ПРОЕКТ БЮДЖЕТА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AD25F99-EBAB-470F-8F86-272B45B38D2E}"/>
              </a:ext>
            </a:extLst>
          </p:cNvPr>
          <p:cNvSpPr/>
          <p:nvPr/>
        </p:nvSpPr>
        <p:spPr>
          <a:xfrm>
            <a:off x="2714632" y="1032777"/>
            <a:ext cx="3578225" cy="61601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TextBox 16393">
            <a:extLst>
              <a:ext uri="{FF2B5EF4-FFF2-40B4-BE49-F238E27FC236}">
                <a16:creationId xmlns:a16="http://schemas.microsoft.com/office/drawing/2014/main" id="{B0BEA006-B5D6-46DF-A223-B2457C29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4" y="1038582"/>
            <a:ext cx="4003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Национальные цели развития РФ, определенные Президентом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688DCA6-F3D8-4B3D-A438-01C9051DEC05}"/>
              </a:ext>
            </a:extLst>
          </p:cNvPr>
          <p:cNvSpPr/>
          <p:nvPr/>
        </p:nvSpPr>
        <p:spPr>
          <a:xfrm>
            <a:off x="6524637" y="2336030"/>
            <a:ext cx="2339975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TextBox 16383">
            <a:extLst>
              <a:ext uri="{FF2B5EF4-FFF2-40B4-BE49-F238E27FC236}">
                <a16:creationId xmlns:a16="http://schemas.microsoft.com/office/drawing/2014/main" id="{CEE8578A-0A68-4AA3-82C4-C6ED7C20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474" y="2312017"/>
            <a:ext cx="241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D619415-B7FC-4F21-8DA7-73BC7756F334}"/>
              </a:ext>
            </a:extLst>
          </p:cNvPr>
          <p:cNvSpPr/>
          <p:nvPr/>
        </p:nvSpPr>
        <p:spPr>
          <a:xfrm>
            <a:off x="6628608" y="4183336"/>
            <a:ext cx="2297112" cy="108559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TextBox 16392">
            <a:extLst>
              <a:ext uri="{FF2B5EF4-FFF2-40B4-BE49-F238E27FC236}">
                <a16:creationId xmlns:a16="http://schemas.microsoft.com/office/drawing/2014/main" id="{2D4BB6E6-D5EC-4BFF-A0C7-68BABEAC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608" y="4191717"/>
            <a:ext cx="22360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656D1E6-B4F0-4902-A1CE-5F88EFE87651}"/>
              </a:ext>
            </a:extLst>
          </p:cNvPr>
          <p:cNvSpPr/>
          <p:nvPr/>
        </p:nvSpPr>
        <p:spPr>
          <a:xfrm>
            <a:off x="3428104" y="5461266"/>
            <a:ext cx="2339975" cy="79216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TextBox 16398">
            <a:extLst>
              <a:ext uri="{FF2B5EF4-FFF2-40B4-BE49-F238E27FC236}">
                <a16:creationId xmlns:a16="http://schemas.microsoft.com/office/drawing/2014/main" id="{63D3E824-ED8E-4258-9F5F-77DA829D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620" y="546129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Положение о бюджетном процессе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2B88FAE-6702-406E-8EF2-953EF3B7D297}"/>
              </a:ext>
            </a:extLst>
          </p:cNvPr>
          <p:cNvSpPr/>
          <p:nvPr/>
        </p:nvSpPr>
        <p:spPr>
          <a:xfrm>
            <a:off x="236306" y="4669127"/>
            <a:ext cx="2338387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TextBox 16399">
            <a:extLst>
              <a:ext uri="{FF2B5EF4-FFF2-40B4-BE49-F238E27FC236}">
                <a16:creationId xmlns:a16="http://schemas.microsoft.com/office/drawing/2014/main" id="{2989B194-755C-4390-93EB-9E25F750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6" y="4773084"/>
            <a:ext cx="204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Муниципальные программы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1EA002E-F8AC-41DB-9029-0AA37155D082}"/>
              </a:ext>
            </a:extLst>
          </p:cNvPr>
          <p:cNvSpPr/>
          <p:nvPr/>
        </p:nvSpPr>
        <p:spPr>
          <a:xfrm>
            <a:off x="236306" y="2419523"/>
            <a:ext cx="2246312" cy="108267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TextBox 16395">
            <a:extLst>
              <a:ext uri="{FF2B5EF4-FFF2-40B4-BE49-F238E27FC236}">
                <a16:creationId xmlns:a16="http://schemas.microsoft.com/office/drawing/2014/main" id="{77045AE7-A878-4B86-B37B-E4E7138E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2" y="2449363"/>
            <a:ext cx="215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Реестр расходных обязательств муниципального образования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6830F7A-AC81-4C2A-B087-72CD7174E4F5}"/>
              </a:ext>
            </a:extLst>
          </p:cNvPr>
          <p:cNvSpPr/>
          <p:nvPr/>
        </p:nvSpPr>
        <p:spPr>
          <a:xfrm>
            <a:off x="4208463" y="184482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AA99FD-A645-45C8-93C1-BB6E91BC259D}"/>
              </a:ext>
            </a:extLst>
          </p:cNvPr>
          <p:cNvSpPr txBox="1"/>
          <p:nvPr/>
        </p:nvSpPr>
        <p:spPr>
          <a:xfrm>
            <a:off x="4310063" y="1865163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3FCA37D-E4C2-43F5-9A0B-30B3D4A360D1}"/>
              </a:ext>
            </a:extLst>
          </p:cNvPr>
          <p:cNvSpPr/>
          <p:nvPr/>
        </p:nvSpPr>
        <p:spPr>
          <a:xfrm>
            <a:off x="5800555" y="2419523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269CC-ED5D-4BC3-8D0B-234576C97561}"/>
              </a:ext>
            </a:extLst>
          </p:cNvPr>
          <p:cNvSpPr txBox="1"/>
          <p:nvPr/>
        </p:nvSpPr>
        <p:spPr>
          <a:xfrm>
            <a:off x="5901291" y="2398895"/>
            <a:ext cx="388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71AB998-6E5A-43E3-9998-2AAC1370465D}"/>
              </a:ext>
            </a:extLst>
          </p:cNvPr>
          <p:cNvSpPr/>
          <p:nvPr/>
        </p:nvSpPr>
        <p:spPr>
          <a:xfrm>
            <a:off x="5811951" y="4286269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ECB9DB-0BA0-4DBA-BDA2-2AFED0F510FC}"/>
              </a:ext>
            </a:extLst>
          </p:cNvPr>
          <p:cNvSpPr txBox="1"/>
          <p:nvPr/>
        </p:nvSpPr>
        <p:spPr>
          <a:xfrm>
            <a:off x="5913551" y="4286245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87C54F7-149E-4868-9FE7-5A32C103647A}"/>
              </a:ext>
            </a:extLst>
          </p:cNvPr>
          <p:cNvSpPr/>
          <p:nvPr/>
        </p:nvSpPr>
        <p:spPr>
          <a:xfrm>
            <a:off x="4208463" y="477310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1CE96C-2AE0-4B84-A14C-AF5723BAF9EE}"/>
              </a:ext>
            </a:extLst>
          </p:cNvPr>
          <p:cNvSpPr txBox="1"/>
          <p:nvPr/>
        </p:nvSpPr>
        <p:spPr>
          <a:xfrm>
            <a:off x="4299714" y="4763008"/>
            <a:ext cx="32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3FFD262-DFEB-4002-9303-ED4DA940DDF4}"/>
              </a:ext>
            </a:extLst>
          </p:cNvPr>
          <p:cNvSpPr/>
          <p:nvPr/>
        </p:nvSpPr>
        <p:spPr>
          <a:xfrm>
            <a:off x="2582528" y="4191713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D785CC-7273-4838-9156-A69099B33E82}"/>
              </a:ext>
            </a:extLst>
          </p:cNvPr>
          <p:cNvSpPr txBox="1"/>
          <p:nvPr/>
        </p:nvSpPr>
        <p:spPr>
          <a:xfrm>
            <a:off x="2680159" y="4180007"/>
            <a:ext cx="39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26DA329-41CF-41C7-95DA-CFF449D69284}"/>
              </a:ext>
            </a:extLst>
          </p:cNvPr>
          <p:cNvSpPr/>
          <p:nvPr/>
        </p:nvSpPr>
        <p:spPr>
          <a:xfrm>
            <a:off x="2585791" y="2551930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A2CE52-418A-42E8-8BD9-AFB489AE8C02}"/>
              </a:ext>
            </a:extLst>
          </p:cNvPr>
          <p:cNvSpPr txBox="1"/>
          <p:nvPr/>
        </p:nvSpPr>
        <p:spPr>
          <a:xfrm>
            <a:off x="2687391" y="2539924"/>
            <a:ext cx="387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857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8928992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900" dirty="0">
                <a:cs typeface="Times New Roman" panose="02020603050405020304" pitchFamily="18" charset="0"/>
              </a:rPr>
              <a:t>Выполнение Указов Президента РФ по педагогическим работникам образовательных учреждений и работникам учреждений культуры</a:t>
            </a:r>
            <a:endParaRPr lang="ru-RU" sz="19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9A2AA27-743D-49F0-8DBB-F6FA85C74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367347"/>
              </p:ext>
            </p:extLst>
          </p:nvPr>
        </p:nvGraphicFramePr>
        <p:xfrm>
          <a:off x="107503" y="981199"/>
          <a:ext cx="8851446" cy="49421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7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Средняя заработная плата по педагогическим работникам и работникам учреждений культуры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Размер среднемесячной заработной платы, руб.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11">
                <a:tc vMerge="1">
                  <a:txBody>
                    <a:bodyPr/>
                    <a:lstStyle/>
                    <a:p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2" marR="18002" marT="17982" marB="17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</a:t>
                      </a:r>
                    </a:p>
                    <a:p>
                      <a:pPr algn="ctr"/>
                      <a:r>
                        <a:rPr lang="ru-RU" sz="1600" dirty="0"/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</a:t>
                      </a:r>
                    </a:p>
                    <a:p>
                      <a:pPr algn="ctr"/>
                      <a:r>
                        <a:rPr lang="ru-RU" sz="1600" dirty="0"/>
                        <a:t>план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2026</a:t>
                      </a:r>
                    </a:p>
                    <a:p>
                      <a:pPr algn="ctr"/>
                      <a:r>
                        <a:rPr lang="ru-RU" sz="1600" dirty="0"/>
                        <a:t>прогноз</a:t>
                      </a: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58 462,2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68 643,4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79 532,0</a:t>
                      </a: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79 546,0</a:t>
                      </a: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дошкольных образовательных учреждений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50 922,4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62 618,7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72 216,0</a:t>
                      </a: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72 229,0</a:t>
                      </a: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60 258,7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68 458,8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79 930,0</a:t>
                      </a: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79 944,0</a:t>
                      </a: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Работники учреждений культуры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52 024,6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58 603,9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66 426,9</a:t>
                      </a: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  <a:cs typeface="Times New Roman" panose="02020603050405020304" pitchFamily="18" charset="0"/>
                        </a:rPr>
                        <a:t>67 697,2</a:t>
                      </a:r>
                    </a:p>
                  </a:txBody>
                  <a:tcPr marL="16617" marR="16617" marT="17983" marB="1798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02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</a:t>
            </a:r>
            <a:r>
              <a:rPr lang="en-US" altLang="ru-RU" sz="2200" dirty="0">
                <a:cs typeface="Times New Roman" panose="02020603050405020304" pitchFamily="18" charset="0"/>
              </a:rPr>
              <a:t>6</a:t>
            </a:r>
            <a:r>
              <a:rPr lang="ru-RU" altLang="ru-RU" sz="2200" dirty="0">
                <a:cs typeface="Times New Roman" panose="02020603050405020304" pitchFamily="18" charset="0"/>
              </a:rPr>
              <a:t> год, %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E4AAB3F7-E20A-4691-980E-5924DE16B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46969"/>
              </p:ext>
            </p:extLst>
          </p:nvPr>
        </p:nvGraphicFramePr>
        <p:xfrm>
          <a:off x="427287" y="1010289"/>
          <a:ext cx="8328025" cy="519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607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2026 год, млн 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63196"/>
              </p:ext>
            </p:extLst>
          </p:nvPr>
        </p:nvGraphicFramePr>
        <p:xfrm>
          <a:off x="223651" y="908720"/>
          <a:ext cx="8735297" cy="53944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8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04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Раздел, подраздел БК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Объем расходов,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 руб.</a:t>
                      </a: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Отклонения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уточ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2026 год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969,2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1 148,4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179,2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оборона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39,4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безопасность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экономика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1 035,2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1 245,2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210,0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ЖКХ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1 115,3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708,3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-407,0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-36,5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Охрана окружающей среды</a:t>
                      </a:r>
                      <a:endParaRPr kumimoji="0" lang="ru-RU" sz="17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-11,5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Образование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5 698,5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5 513,6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-184,9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-3,2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Культура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675,2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503,9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-171,3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-25,4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Социальная политика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193,9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150,1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-43,8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-22,6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222,6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-45,9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-17,1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ВСЕГО  РАСХОДОВ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10 107,1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9 676,8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-430,3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-4,3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745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Распределение бюджетных ассигнований по группам видов расходов бюджета на 2025-2026 годы, млн 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99390"/>
              </p:ext>
            </p:extLst>
          </p:nvPr>
        </p:nvGraphicFramePr>
        <p:xfrm>
          <a:off x="223652" y="908719"/>
          <a:ext cx="8735296" cy="51090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55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202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5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год (</a:t>
                      </a:r>
                      <a:r>
                        <a:rPr lang="ru-RU" sz="1600" u="none" strike="noStrike" baseline="0" dirty="0" err="1">
                          <a:effectLst/>
                          <a:latin typeface="+mn-lt"/>
                        </a:rPr>
                        <a:t>уточ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26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год  (</a:t>
                      </a:r>
                      <a:r>
                        <a:rPr lang="ru-RU" sz="1600" u="none" strike="noStrike" dirty="0" err="1">
                          <a:effectLst/>
                          <a:latin typeface="+mn-lt"/>
                        </a:rPr>
                        <a:t>утвер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.)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955,8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1 133,8</a:t>
                      </a: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dirty="0">
                          <a:latin typeface="+mn-lt"/>
                          <a:cs typeface="Calibri" panose="020F0502020204030204" pitchFamily="34" charset="0"/>
                        </a:rPr>
                        <a:t>11,7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Закупка товаров, работ и услуг для обеспечения государственных 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2 304,8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2 235,3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44,6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Капитальные вложения в объекты муниципальной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1 290,3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376,1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153,2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51,0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5 661,8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58,5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313,3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225,2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10 107,1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9 676,8</a:t>
                      </a: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337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2025-2026 годы, млн 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04437"/>
              </p:ext>
            </p:extLst>
          </p:nvPr>
        </p:nvGraphicFramePr>
        <p:xfrm>
          <a:off x="223651" y="1197223"/>
          <a:ext cx="8812845" cy="48467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1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Наименование показателя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Уточненный бюджет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2025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Утвержденный 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2026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1800" b="1" baseline="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 897,8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9 517,8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программных расходов в общем объеме расходов,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97,9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98,4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209,3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158,9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непрограммных расходов в общем объеме расходов, 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2,1</a:t>
                      </a: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1,6</a:t>
                      </a: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41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5816" y="6453336"/>
            <a:ext cx="425647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в 2026 году</a:t>
            </a:r>
            <a:endParaRPr lang="ru-RU" sz="2200" dirty="0"/>
          </a:p>
        </p:txBody>
      </p:sp>
      <p:graphicFrame>
        <p:nvGraphicFramePr>
          <p:cNvPr id="11" name="Диаграмма 20">
            <a:extLst>
              <a:ext uri="{FF2B5EF4-FFF2-40B4-BE49-F238E27FC236}">
                <a16:creationId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154645"/>
              </p:ext>
            </p:extLst>
          </p:nvPr>
        </p:nvGraphicFramePr>
        <p:xfrm>
          <a:off x="179512" y="1243265"/>
          <a:ext cx="2808311" cy="252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C:\Users\GYK\Desktop\Рисунок2.png">
            <a:extLst>
              <a:ext uri="{FF2B5EF4-FFF2-40B4-BE49-F238E27FC236}">
                <a16:creationId xmlns:a16="http://schemas.microsoft.com/office/drawing/2014/main" id="{5FAE39AD-CF2F-C1AD-8B55-C89D4A3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582305" cy="4968552"/>
          </a:xfrm>
          <a:prstGeom prst="snip2DiagRect">
            <a:avLst>
              <a:gd name="adj1" fmla="val 25501"/>
              <a:gd name="adj2" fmla="val 13983"/>
            </a:avLst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384458" y="3769084"/>
            <a:ext cx="2193474" cy="2185735"/>
          </a:xfrm>
          <a:prstGeom prst="ellipse">
            <a:avLst/>
          </a:prstGeom>
          <a:noFill/>
          <a:ln w="444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prstClr val="black"/>
                </a:solidFill>
              </a:rPr>
              <a:t>Программные </a:t>
            </a:r>
            <a:r>
              <a:rPr lang="ru-RU" sz="1292" dirty="0">
                <a:solidFill>
                  <a:prstClr val="black"/>
                </a:solidFill>
              </a:rPr>
              <a:t>расходы</a:t>
            </a:r>
          </a:p>
          <a:p>
            <a:pPr algn="ctr"/>
            <a:r>
              <a:rPr lang="ru-RU" sz="1292" b="1" dirty="0">
                <a:solidFill>
                  <a:prstClr val="black"/>
                </a:solidFill>
              </a:rPr>
              <a:t>98,4%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E0D9B8-DE74-12ED-090F-BD99420AD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57954"/>
              </p:ext>
            </p:extLst>
          </p:nvPr>
        </p:nvGraphicFramePr>
        <p:xfrm>
          <a:off x="3606133" y="900079"/>
          <a:ext cx="5256584" cy="540924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76283">
                  <a:extLst>
                    <a:ext uri="{9D8B030D-6E8A-4147-A177-3AD203B41FA5}">
                      <a16:colId xmlns:a16="http://schemas.microsoft.com/office/drawing/2014/main" val="1325789831"/>
                    </a:ext>
                  </a:extLst>
                </a:gridCol>
                <a:gridCol w="1327973">
                  <a:extLst>
                    <a:ext uri="{9D8B030D-6E8A-4147-A177-3AD203B41FA5}">
                      <a16:colId xmlns:a16="http://schemas.microsoft.com/office/drawing/2014/main" val="357016080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891255609"/>
                    </a:ext>
                  </a:extLst>
                </a:gridCol>
              </a:tblGrid>
              <a:tr h="297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Уд. вес,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Утвержденный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бюджет 2026,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1200" b="1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7966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56,6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5 390 039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системы образования"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117484251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11,6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1 102 386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 "Развитие дорожного хозяйства"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5398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663 587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сферы культуры"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151286392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594 366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"Совершенствование муниципального управления"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36044"/>
                  </a:ext>
                </a:extLst>
              </a:tr>
              <a:tr h="425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545 575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"Охрана окружающей среды и благоустройство 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290298277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202 567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"Управление муниципальными финансами и муниципальным долгом"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9216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196 788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"Улучшение жилищных условий граждан"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192 136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молодежной политики,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166 660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"Обеспечение безопасности населения и территории"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147 656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коммунального хозяйства"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177276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143 450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"Управление земельными ресурсами и имуществом"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1932541985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99 839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"Развитие отдельных направлений социальной сферы"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363306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49 560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"Градостроительная политика"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/>
                </a:tc>
                <a:extLst>
                  <a:ext uri="{0D108BD9-81ED-4DB2-BD59-A6C34878D82A}">
                    <a16:rowId xmlns:a16="http://schemas.microsoft.com/office/drawing/2014/main" val="4256795037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23 212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МП "Экономическое развитие"</a:t>
                      </a:r>
                      <a:endParaRPr lang="ru-RU" sz="1200" b="0" i="0" u="none" strike="noStrike" dirty="0">
                        <a:solidFill>
                          <a:srgbClr val="1C2D38"/>
                        </a:solidFill>
                        <a:effectLst/>
                        <a:latin typeface="PermianSansTypeface"/>
                      </a:endParaRPr>
                    </a:p>
                  </a:txBody>
                  <a:tcPr marL="6694" marR="6694" marT="6694" marB="0" anchor="ctr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1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010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213"/>
            <a:ext cx="925252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</a:t>
            </a:r>
            <a:r>
              <a:rPr lang="en-US" altLang="ru-RU" sz="2200" dirty="0">
                <a:cs typeface="Times New Roman" panose="02020603050405020304" pitchFamily="18" charset="0"/>
              </a:rPr>
              <a:t>6</a:t>
            </a:r>
            <a:r>
              <a:rPr lang="ru-RU" altLang="ru-RU" sz="2200" dirty="0">
                <a:cs typeface="Times New Roman" panose="02020603050405020304" pitchFamily="18" charset="0"/>
              </a:rPr>
              <a:t> год, млн 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pPr lvl="0"/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41748"/>
              </p:ext>
            </p:extLst>
          </p:nvPr>
        </p:nvGraphicFramePr>
        <p:xfrm>
          <a:off x="223652" y="1052736"/>
          <a:ext cx="8668828" cy="51125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5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утвер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1. Развитие системы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370,3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5 390,0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19,7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молодежной политики, физической культуры и спорта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192,1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-51,5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-21,1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3. Развитие сферы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011,8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663,6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-348,2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-34,4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8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отдельных направлений социальной сферы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-1,4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-1,4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2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ru-RU" sz="1600" u="none" strike="noStrike" dirty="0">
                          <a:effectLst/>
                        </a:rPr>
                        <a:t>. Градостроительная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49,6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Управление земельными ресурсами и имуществом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155,4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143,4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-1,2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-7,7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01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r>
                        <a:rPr lang="ru-RU" sz="1600" u="none" strike="noStrike" dirty="0">
                          <a:effectLst/>
                        </a:rPr>
                        <a:t>. Управление муниципальными финансами и муниципальным долгом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202,6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16,7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9,0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6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Улучшение жилищных условий граждан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352,</a:t>
                      </a: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196,8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-155,6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-44,2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66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213"/>
            <a:ext cx="9252519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</a:t>
            </a:r>
            <a:r>
              <a:rPr lang="en-US" altLang="ru-RU" sz="2200" dirty="0">
                <a:cs typeface="Times New Roman" panose="02020603050405020304" pitchFamily="18" charset="0"/>
              </a:rPr>
              <a:t>6</a:t>
            </a:r>
            <a:r>
              <a:rPr lang="ru-RU" altLang="ru-RU" sz="2200" dirty="0">
                <a:cs typeface="Times New Roman" panose="02020603050405020304" pitchFamily="18" charset="0"/>
              </a:rPr>
              <a:t> год, млн рублей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68754"/>
              </p:ext>
            </p:extLst>
          </p:nvPr>
        </p:nvGraphicFramePr>
        <p:xfrm>
          <a:off x="157184" y="897758"/>
          <a:ext cx="8807304" cy="477730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1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0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(утв.)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коммунального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384,3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147,7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-236,6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-61,6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r>
                        <a:rPr lang="ru-RU" sz="1600" u="none" strike="noStrike" dirty="0">
                          <a:effectLst/>
                        </a:rPr>
                        <a:t>. Развитие дорожного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908,6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1 102,4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193,8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21,3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11.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Охрана окружающей среды </a:t>
                      </a:r>
                      <a:r>
                        <a:rPr lang="ru-RU" sz="1600" u="none" strike="noStrike" dirty="0">
                          <a:effectLst/>
                        </a:rPr>
                        <a:t>и благоустройство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490,4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545,6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55,2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11,3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Экономическое развитие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16,0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2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13.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безопасности населения и территории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166,6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33,2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24,9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1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14. Совершенствование муниципального управления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493,3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594,4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20,5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9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897,</a:t>
                      </a:r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9 517,8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-380,0</a:t>
                      </a: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-3,8</a:t>
                      </a: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105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721476"/>
              </p:ext>
            </p:extLst>
          </p:nvPr>
        </p:nvGraphicFramePr>
        <p:xfrm>
          <a:off x="134957" y="818308"/>
          <a:ext cx="8829551" cy="561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483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971800"/>
              </p:ext>
            </p:extLst>
          </p:nvPr>
        </p:nvGraphicFramePr>
        <p:xfrm>
          <a:off x="223652" y="981199"/>
          <a:ext cx="8812844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36856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7" name="Picture 4" descr="Налогоплательщи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3" y="1048240"/>
            <a:ext cx="1821098" cy="11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feu21-03\Documents\Работа\Презентации\рисунки для презентации к проекту бюджета\b667046448c92d15e165ef7036789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8498"/>
            <a:ext cx="2016224" cy="13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undelo.ru/wp-content/uploads/2020/02/photo_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" y="4648861"/>
            <a:ext cx="1427440" cy="15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:\Users\feu21-03\Documents\Работа\Презентации\рисунки для презентации к проекту бюджета\Primir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184768" cy="1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8" y="2791729"/>
            <a:ext cx="2268669" cy="1701501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5400000">
            <a:off x="4312235" y="2359937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614995" y="3331256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399753" y="4493238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955306" y="3210675"/>
            <a:ext cx="433388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1473" y="994610"/>
            <a:ext cx="2513335" cy="1191816"/>
          </a:xfrm>
          <a:prstGeom prst="flowChartAlternateProcess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налогоплательщик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5778" y="2542634"/>
            <a:ext cx="2376264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исполнению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2718" y="5007635"/>
            <a:ext cx="2378177" cy="1191816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получатель муниципальных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334" y="2567351"/>
            <a:ext cx="2304256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проекту бюджета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656617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057331"/>
              </p:ext>
            </p:extLst>
          </p:nvPr>
        </p:nvGraphicFramePr>
        <p:xfrm>
          <a:off x="527447" y="4366018"/>
          <a:ext cx="8127706" cy="215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E4BF9F66-8A14-4B6E-859E-B9C52B6A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2" y="904981"/>
            <a:ext cx="8464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Комплексное и эффективное развитие муниципальной системы образования 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5C79291C-085F-4A67-9A91-947ACE725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784322"/>
              </p:ext>
            </p:extLst>
          </p:nvPr>
        </p:nvGraphicFramePr>
        <p:xfrm>
          <a:off x="215953" y="1628800"/>
          <a:ext cx="8735297" cy="25922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82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конечного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Численность обучающихся в общеобразовательных организациях,</a:t>
                      </a:r>
                      <a:r>
                        <a:rPr kumimoji="0" lang="ru-RU" sz="1600" kern="1200" baseline="0" dirty="0">
                          <a:effectLst/>
                          <a:latin typeface="+mn-lt"/>
                        </a:rPr>
                        <a:t>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22 100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 детей от 3 до 8 лет, получающих услуги дошкольного образования в образовательных организациях, реализующих программы дошкольного образования, в общей численности детей от 3 до 8 лет, зарегистрированных в информационной системе, %</a:t>
                      </a: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 детей, охваченных дополнительным образованием в общей численности обучающихся образовательных организаций Пермского муниципального округа в возрасте от 5 до 18 лет, %</a:t>
                      </a: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 rot="20889065">
            <a:off x="4239092" y="4471034"/>
            <a:ext cx="1061746" cy="3744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latin typeface="PermianSansTypeface" pitchFamily="50" charset="0"/>
                <a:cs typeface="Times New Roman" panose="02020603050405020304" pitchFamily="18" charset="0"/>
              </a:rPr>
              <a:t>+0,4%</a:t>
            </a:r>
          </a:p>
        </p:txBody>
      </p:sp>
      <p:sp>
        <p:nvSpPr>
          <p:cNvPr id="12" name="TextBox 110"/>
          <p:cNvSpPr txBox="1"/>
          <p:nvPr/>
        </p:nvSpPr>
        <p:spPr>
          <a:xfrm>
            <a:off x="107504" y="4315189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130573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49214"/>
            <a:ext cx="8958948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Муниципальная программа «Развитие системы образования Пермского муниципального округа»,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7D1D77D-A2FA-49C5-AD72-09D154819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44762"/>
              </p:ext>
            </p:extLst>
          </p:nvPr>
        </p:nvGraphicFramePr>
        <p:xfrm>
          <a:off x="165391" y="1412776"/>
          <a:ext cx="8785225" cy="43666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5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Источник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Уточненный бюджет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Утвержденныйбюджет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2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363,1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6,8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331,8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91442" marR="91442" marT="45722" marB="45722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>
                          <a:effectLst/>
                          <a:latin typeface="+mn-lt"/>
                        </a:rPr>
                        <a:t>Средства бюджета Пермского края </a:t>
                      </a:r>
                      <a:endParaRPr lang="ru-RU" sz="18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3 782,3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3 734,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69,3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>
                          <a:effectLst/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1 224,9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324,2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n-lt"/>
                        </a:rPr>
                        <a:t>Всего расходов</a:t>
                      </a:r>
                      <a:endParaRPr lang="ru-RU" sz="1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5 370,3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5 </a:t>
                      </a:r>
                      <a:r>
                        <a:rPr lang="ru-RU" sz="1800" b="1" dirty="0">
                          <a:latin typeface="+mn-lt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68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596558"/>
              </p:ext>
            </p:extLst>
          </p:nvPr>
        </p:nvGraphicFramePr>
        <p:xfrm>
          <a:off x="0" y="836712"/>
          <a:ext cx="9144001" cy="54882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6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53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53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53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53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288,0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234,5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«Педагоги и наставники»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классное</a:t>
                      </a:r>
                      <a:r>
                        <a:rPr lang="ru-RU" sz="1300" b="0" i="0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руководство, советники директоров</a:t>
                      </a:r>
                      <a:endParaRPr lang="ru-RU" sz="1300" b="0" i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171,6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«Все лучшее детям» 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кап. ремонт здания и оснащение структурного подразделения детский сад «Созвездие»,</a:t>
                      </a:r>
                      <a:b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МАОУ «Савинская средняя школа»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48,8</a:t>
                      </a:r>
                    </a:p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62,9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56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«Поддержка семьи»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547,6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129,2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71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«Развитие инфраструктуры в сфере образования»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здания детского сада на 350 мест в д. Большая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Мось</a:t>
                      </a:r>
                      <a:endParaRPr lang="ru-RU" sz="13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503,3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395,6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75,8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 «Комфортный край по направлению Школьный двор» 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благоустройство территорий МАОУ «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Култаевская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средняя школа» по адресу: с. Култаево; МАОУ «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Бабкинская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средняя школа» по адресу: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п.Кукуштан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; МАОУ «Кондратовская средняя школа» по адресу: д. Кондратово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44,3</a:t>
                      </a: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53,4</a:t>
                      </a: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3964836208"/>
                  </a:ext>
                </a:extLst>
              </a:tr>
              <a:tr h="286956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133,1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271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Капитальные вложения в объекты недвижимого имущества </a:t>
                      </a:r>
                    </a:p>
                    <a:p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Строительство спортивного зала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Бабкинской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средней школы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94,7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86,6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Оснащение дополнительных мест в образовательных организациях</a:t>
                      </a:r>
                    </a:p>
                    <a:p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оснащение д/с в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450 мест; оснащение д/с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д.Большая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Мось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350 мест 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17,0</a:t>
                      </a:r>
                    </a:p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46,5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050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838015"/>
              </p:ext>
            </p:extLst>
          </p:nvPr>
        </p:nvGraphicFramePr>
        <p:xfrm>
          <a:off x="223653" y="1015980"/>
          <a:ext cx="8735296" cy="49031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2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4 423,0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4 841,7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Создание условий для предоставления дошкольного образования детей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1 001,4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1 194,1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Обеспечение доступного и качественного начального общего, основного общего, среднего общего образования детей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2 960,0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3 226,2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Обеспечение доступного и качественного дополнительного образования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147,2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170,3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11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Кадровое обеспечение системы образования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114,2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141,4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Приведение муниципальных учреждений (организаций), подведомственных Управлению образования администрации Пермского муниципального округа в нормативное состояние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157,0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111,4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39648362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Обеспечение деятельности Управления образования администрации Пермского муниципального округа и подведомственных ему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>
                          <a:latin typeface="+mn-lt"/>
                        </a:rPr>
                        <a:t>Всего расходов по программе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5 370,3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5 390,0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874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96" y="116632"/>
            <a:ext cx="9073008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Мероприятия по приведению учреждений  образования в нормативное состояние на 2026 г. (местный бюджет) – 111,4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552" y="981199"/>
            <a:ext cx="85849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благоустройство территории структурного подразделения детский сад «Созвездие» МАОУ «Савинская средняя школа»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благоустройство территории МАОУ «Савинская средняя школа»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п.Сокол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д.15а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приобретение оборудования, средств обучения для нового спортивного зала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Бабкинская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проведение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гос.экспертизы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проектной документации в части проверки достоверности определения сметной стоимости по объекту: «Капитальный ремонт помещений бассейна МАОУ «Савинская средняя школа» структурное подразделение детский сад «Созвездие» по адресу: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д.Ванюки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ул.Зеленая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29»;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ПИР на капитальный ремонт в 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Усть-Качкинская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 структурное подразделение детский сад «Огонек» и МАДОУ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Сылвенский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детский сад «Рябинка» по адресу: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п.Сылва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Заводской пер., 16/1;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замена напольного покрытия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Платошинская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 по адресу: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с.Курашим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ул.Школьная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, 4В;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ремонт санитарных узлов МАОУ «Лобановская средняя школа «Вектор успеха» по адресу: д. Мостовая, ул. Культуры, д. 33;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монтаж системы пожарной сигнализации (СПС), системы управления эвакуацией при пожаре, монтаж системы аварийного эвакуационного освещения, монтаж видео наблюдения в МАОУ «Савинская средняя школа» структурное подразделение детский сад «Созвездие»,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Бершетская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 структурное подразделение детский сад «Умка»,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Нижнемуллинская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школа», МАОУ «</a:t>
            </a:r>
            <a:r>
              <a:rPr lang="ru-RU" sz="1400" kern="0" dirty="0" err="1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Усть-Качкинская</a:t>
            </a:r>
            <a:r>
              <a:rPr lang="ru-RU" sz="1400" kern="0" dirty="0">
                <a:solidFill>
                  <a:srgbClr val="1C2D38"/>
                </a:solidFill>
                <a:latin typeface="+mn-lt"/>
                <a:cs typeface="Calibri" panose="020F0502020204030204" pitchFamily="34" charset="0"/>
              </a:rPr>
              <a:t> средняя школа», МАОУ «Юго-Камская средняя школа».</a:t>
            </a:r>
          </a:p>
        </p:txBody>
      </p:sp>
    </p:spTree>
    <p:extLst>
      <p:ext uri="{BB962C8B-B14F-4D97-AF65-F5344CB8AC3E}">
        <p14:creationId xmlns:p14="http://schemas.microsoft.com/office/powerpoint/2010/main" val="657009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48817" y="1052736"/>
            <a:ext cx="89289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Компенсация части родительской платы за ребенком в детских садах малоимущим и многодетным семьям </a:t>
            </a:r>
          </a:p>
          <a:p>
            <a:pPr marL="109537" indent="0" eaLnBrk="1" fontAlgn="b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питания обучающимся 5-9 классов из многодетных семей, нуждающихся в мерах социальной поддержки </a:t>
            </a: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бесплатного горячего питания обучающимся, получающих начальное общее образование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двухразового питания обучающимся в школах детям-инвалидам 5-9 классов и завтрака обучающимся детям-инвалидам 1-4 классов 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питания обучающихся, проживающих в интернатах с круглосуточным проживанием</a:t>
            </a: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91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93DE4E4-794E-43C1-9C0F-886F1C647F69}"/>
              </a:ext>
            </a:extLst>
          </p:cNvPr>
          <p:cNvSpPr txBox="1">
            <a:spLocks/>
          </p:cNvSpPr>
          <p:nvPr/>
        </p:nvSpPr>
        <p:spPr bwMode="auto">
          <a:xfrm>
            <a:off x="310345" y="918754"/>
            <a:ext cx="8635421" cy="5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cs typeface="Times New Roman" panose="02020603050405020304" pitchFamily="18" charset="0"/>
              </a:rPr>
              <a:t>Льготы по родительской плате за ребенка в детских садах для родителей (законных представителей):</a:t>
            </a:r>
            <a:endParaRPr lang="ru-RU" altLang="ru-RU" sz="2000" b="1" dirty="0">
              <a:solidFill>
                <a:srgbClr val="53548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 bwMode="auto">
          <a:xfrm>
            <a:off x="107504" y="1556792"/>
            <a:ext cx="89278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Освобождение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 от родительской платы за ребенка в детских садах для родителей (законных представителей):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детей-инвалидов; 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детей-сирот и детей, оставшихся без попечения родителей;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 из семей со среднедушевым доходом ниже величины прожиточного минимума на душу населения, установленного в Пермском крае,  и находящихся в социально опасном положении;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детей, нуждающихся в лечебном и диетическом питании при организации питания детей в течение полного дня пребывания в Организации готовыми домашними блюдами, предоставленными родителями;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участвующих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являющихся сотрудниками Федеральной службы войск национальной гвардии Российской Федерации и принимающих участие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погибших (умерших) в ходе участия в специальной военной операции.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60 %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 детей с ограниченными возможностями здоровья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50 %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представителей), являющихся инвалидами I или II групп (оба родителя), детей из семей со среднедушевым доходом ниже величины прожиточного минимума на душу населения, установленной в Пермском крае.</a:t>
            </a: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78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молодежной политики, физической культуры и спорта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19" y="903040"/>
            <a:ext cx="8770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: </a:t>
            </a:r>
            <a:r>
              <a:rPr lang="ru-RU" altLang="ru-RU" sz="1800" kern="0" dirty="0">
                <a:solidFill>
                  <a:prstClr val="black"/>
                </a:solidFill>
                <a:latin typeface="PermianSansTypeface" pitchFamily="50" charset="0"/>
              </a:rPr>
              <a:t>С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оздание условий для активного включения молодежи Пермского муниципального округа в процессы развития территории во всех направлениях общественной жизнедеятельности, повышение качества и доступности предоставляемых услуг массовой физической культуры и спорта на территории Пермского муниципального округа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343512"/>
              </p:ext>
            </p:extLst>
          </p:nvPr>
        </p:nvGraphicFramePr>
        <p:xfrm>
          <a:off x="302394" y="2414723"/>
          <a:ext cx="8542479" cy="17812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30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Количество молодежи в возрасте от 14 до 35 лет, участвующих в культурно-массовых и информационно-просветительских мероприятиях,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108 495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 title="в % к пред.году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275823"/>
              </p:ext>
            </p:extLst>
          </p:nvPr>
        </p:nvGraphicFramePr>
        <p:xfrm>
          <a:off x="323529" y="4221088"/>
          <a:ext cx="8424936" cy="224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4199384" y="4931890"/>
            <a:ext cx="165618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0"/>
          <p:cNvSpPr txBox="1"/>
          <p:nvPr/>
        </p:nvSpPr>
        <p:spPr>
          <a:xfrm>
            <a:off x="323528" y="4365104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443389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молодежной политики, физической культуры и спорта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619917"/>
              </p:ext>
            </p:extLst>
          </p:nvPr>
        </p:nvGraphicFramePr>
        <p:xfrm>
          <a:off x="107504" y="981199"/>
          <a:ext cx="8928992" cy="43862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53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53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3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53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53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6396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«Развитие инфраструктуры для занятий физической культурой</a:t>
                      </a:r>
                      <a:r>
                        <a:rPr lang="ru-RU" sz="1300" b="0" i="1" u="sng" baseline="0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 спортом», в том числе</a:t>
                      </a:r>
                      <a:b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Устройство спортивных площадок и оснащение объектов спортивным оборудованием и инвентарем для занятий физической культурой и спортом:</a:t>
                      </a:r>
                    </a:p>
                    <a:p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-универсальная игровая площадка в д. </a:t>
                      </a:r>
                      <a:r>
                        <a:rPr lang="ru-RU" sz="13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Мокино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-устройство и оснащение хоккейной площадки в п. </a:t>
                      </a:r>
                      <a:r>
                        <a:rPr lang="ru-RU" sz="13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Кукуштан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Капитальный ремонт объектов спортивной инфраструктуры муниципального значения</a:t>
                      </a:r>
                      <a:br>
                        <a:rPr lang="ru-RU" sz="13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00" b="0" i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-капитальный ремонт здания дома спорта в д. </a:t>
                      </a:r>
                      <a:r>
                        <a:rPr lang="ru-RU" sz="1300" b="0" i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Кондратово</a:t>
                      </a:r>
                      <a:br>
                        <a:rPr lang="ru-RU" sz="1300" b="0" i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-капитальный ремонт стадиона в п. Юго-Камский</a:t>
                      </a:r>
                      <a:endParaRPr lang="ru-RU" sz="13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56,8</a:t>
                      </a:r>
                      <a:b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</a:br>
                      <a:b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15,9</a:t>
                      </a:r>
                      <a:b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b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b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b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40,9</a:t>
                      </a:r>
                      <a:b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b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64,5</a:t>
                      </a:r>
                      <a:b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</a:br>
                      <a:b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19,6</a:t>
                      </a:r>
                      <a:b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b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7,7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11,9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44,9</a:t>
                      </a:r>
                      <a:b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13,5</a:t>
                      </a:r>
                      <a:b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31,4</a:t>
                      </a:r>
                    </a:p>
                  </a:txBody>
                  <a:tcPr marL="91436" marR="91436" marT="45737" marB="457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4297">
                <a:tc>
                  <a:txBody>
                    <a:bodyPr/>
                    <a:lstStyle/>
                    <a:p>
                      <a: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«Капитальные вложения в объекты недвижимого имущества муниципальной собственности в сфере физической культуры и спорта», в том числе</a:t>
                      </a:r>
                      <a:br>
                        <a:rPr lang="ru-RU" sz="13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физкультурно-оздоровительного комплекса д. </a:t>
                      </a:r>
                      <a:r>
                        <a:rPr lang="ru-RU" sz="1300" b="0" i="0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Кондратово</a:t>
                      </a:r>
                      <a:endParaRPr lang="ru-RU" sz="1300" b="0" i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физкультурно-оздоровительного комплекса с. Култаево</a:t>
                      </a:r>
                      <a:endParaRPr lang="ru-RU" sz="1300" b="0" i="1" u="sng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1436" marR="9143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6,3</a:t>
                      </a:r>
                    </a:p>
                    <a:p>
                      <a:pPr algn="ctr"/>
                      <a:br>
                        <a:rPr lang="ru-RU" sz="1300" b="0" i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0,8</a:t>
                      </a:r>
                      <a:b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3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91436" marR="91436" marT="45737" marB="4573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21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молодежной политики, физической культуры и спорта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523329"/>
              </p:ext>
            </p:extLst>
          </p:nvPr>
        </p:nvGraphicFramePr>
        <p:xfrm>
          <a:off x="251520" y="908720"/>
          <a:ext cx="8707429" cy="20035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9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174,8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121,3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Развитие физической культуры и спорта в Пермском муниципальном округе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160,8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Развитие молодежной политики в Пермском муниципальном округе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>
                          <a:latin typeface="+mn-lt"/>
                        </a:rPr>
                        <a:t>Всего расходов по</a:t>
                      </a:r>
                      <a:r>
                        <a:rPr lang="ru-RU" sz="1600" b="1" baseline="0" dirty="0">
                          <a:latin typeface="+mn-lt"/>
                        </a:rPr>
                        <a:t> муниципальной программе: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243,6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192,1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4595" y="2996952"/>
            <a:ext cx="8735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67" y="3632074"/>
            <a:ext cx="8757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монтаж системы оповещения и управления эвакуацией при возникновении угрозы и чрезвычайной ситуации в филиале МАУС «Движение» по адресу: ул. 50 лет Октября, 19а. с. 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Гамово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на проектно-изыскательские работы с целью последующего осуществления капитального ремонта дома спорта «Красава»;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благоустройство территории филиала МАУС «Движение» по адресу: ул. Спортивная, 1, п. Юго-Камский;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оснащение материально-технической базы (спортивная экипировка, инвентарь и оборудование для сборных команд и спортсменов)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обучение плаванию учащихся 3-х классов образовательных организаций округа в количестве 222 ребенка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роведение мероприятии «Семейный велофестиваль «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Велопритяжение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kern="0" dirty="0">
              <a:solidFill>
                <a:srgbClr val="1C2D38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526" y="2985743"/>
            <a:ext cx="8934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n-lt"/>
              </a:rPr>
              <a:t>Мероприятия по приведению учреждений спорта в нормативное состояние на 2026 г. (местный бюджет) –  16,1 млн руб.,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29254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понятия бюджета</a:t>
            </a:r>
            <a:endParaRPr lang="ru-RU" sz="2200" kern="0" dirty="0"/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752392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981199"/>
            <a:ext cx="842493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Бюджет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pic>
        <p:nvPicPr>
          <p:cNvPr id="10" name="Picture 6" descr="C:\Users\feu21-03\Documents\Работа\Презентации\рисунки для презентации к проекту бюджета\depositphotos_73605159-stock-photo-money-bag-with-red-b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4" y="2060848"/>
            <a:ext cx="19890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7175" y="2564928"/>
            <a:ext cx="2686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Доходы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cs typeface="Arial" charset="0"/>
              </a:rPr>
              <a:t>– поступающие в бюджет денежные средства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53265" y="2564928"/>
            <a:ext cx="2605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Расходы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– выплачиваемые из бюджета денежные средства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153226" y="2881901"/>
            <a:ext cx="431800" cy="504825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763567" y="2883489"/>
            <a:ext cx="431800" cy="503237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5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019551"/>
            <a:ext cx="14779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3413" y="4132263"/>
            <a:ext cx="554513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Дефицит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расходов бюджета над его доходами.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Профицит бюджета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доходов бюджета над его расходами.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74" y="4002087"/>
            <a:ext cx="15255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194140" y="5674731"/>
            <a:ext cx="7037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charset="0"/>
              </a:rPr>
              <a:t>! Важно: обязательное требование, предъявляемое к составлению и утверждению бюджета – это его сбалансированность.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сферы культуры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7" y="981199"/>
            <a:ext cx="8741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:</a:t>
            </a:r>
            <a:r>
              <a:rPr lang="ru-RU" altLang="ru-RU" sz="1800" b="1" i="1" kern="0" dirty="0">
                <a:solidFill>
                  <a:prstClr val="black"/>
                </a:solidFill>
                <a:latin typeface="PermianSansTypeface" pitchFamily="50" charset="0"/>
              </a:rPr>
              <a:t> </a:t>
            </a:r>
            <a:r>
              <a:rPr lang="ru-RU" altLang="ru-RU" sz="1800" kern="0" dirty="0">
                <a:solidFill>
                  <a:prstClr val="black"/>
                </a:solidFill>
                <a:latin typeface="PermianSansTypeface" pitchFamily="50" charset="0"/>
              </a:rPr>
              <a:t>С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оздание условий для обеспечения равного доступа к культурным ценностям и творческой самореализации жителей Пермского округа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545205"/>
              </p:ext>
            </p:extLst>
          </p:nvPr>
        </p:nvGraphicFramePr>
        <p:xfrm>
          <a:off x="252184" y="1915128"/>
          <a:ext cx="8568288" cy="10081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Увеличение числа посещений культурных мероприятий,</a:t>
                      </a:r>
                      <a:r>
                        <a:rPr kumimoji="0" lang="ru-RU" sz="1600" kern="1200" baseline="0" dirty="0">
                          <a:effectLst/>
                          <a:latin typeface="+mn-lt"/>
                        </a:rPr>
                        <a:t> 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2 766 260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683052"/>
              </p:ext>
            </p:extLst>
          </p:nvPr>
        </p:nvGraphicFramePr>
        <p:xfrm>
          <a:off x="395535" y="3284984"/>
          <a:ext cx="8563413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 rot="1259617">
            <a:off x="4502938" y="3839761"/>
            <a:ext cx="111267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- 34,4%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>
            <a:cxnSpLocks/>
          </p:cNvCxnSpPr>
          <p:nvPr/>
        </p:nvCxnSpPr>
        <p:spPr>
          <a:xfrm>
            <a:off x="4180959" y="3754691"/>
            <a:ext cx="1574551" cy="63509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0"/>
          <p:cNvSpPr txBox="1"/>
          <p:nvPr/>
        </p:nvSpPr>
        <p:spPr>
          <a:xfrm>
            <a:off x="223652" y="3257465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408133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сферы культуры Пермского муниципального округа»,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484490"/>
              </p:ext>
            </p:extLst>
          </p:nvPr>
        </p:nvGraphicFramePr>
        <p:xfrm>
          <a:off x="73051" y="981199"/>
          <a:ext cx="9036497" cy="54198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442,7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 по направлению </a:t>
                      </a:r>
                      <a:br>
                        <a:rPr lang="ru-RU" sz="1400" b="0" i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«Культурная реновация»</a:t>
                      </a:r>
                      <a:endParaRPr lang="ru-RU" sz="1400" b="0" i="1" u="sng" baseline="0" dirty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-строительство детской школы искусств в с. Лобаново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текущий ремонт здания МАУК «КДЦ  «Кредо»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с.Фролы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филиала МАУК "КДЦ  «Кредо»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п.Ферма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капитальный ремонт здания МАУК «КДЦ  «АРТ-СОЮЗ» по адресу: п. Юго-Камский, ул. Советская, 110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устройство модульного общественного центра д. Большая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Мось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310,0 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193,0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116,8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19,7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47,1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Муниципальный проект «Комфортный край по направлению «Новый клуб»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-строительство культурно-досугового центра на 200 мест в </a:t>
                      </a:r>
                      <a:r>
                        <a:rPr lang="ru-RU" sz="1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с.Усть</a:t>
                      </a: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-Качка</a:t>
                      </a:r>
                      <a:endParaRPr lang="ru-RU" sz="1400" b="0" i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3964836208"/>
                  </a:ext>
                </a:extLst>
              </a:tr>
              <a:tr h="1421717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Капитальные вложения в объекты недвижимого имущества 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Приобретение нежилого помещения в д.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Кондратово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для организации деятельности клубных формирований и формирований самодеятельного народного творчества, организации и проведения мероприятий путем участия в долевом строительстве многоквартирного дома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детской школы искусств в с. Лобаново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23,4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0,3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658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сферы культуры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534887"/>
              </p:ext>
            </p:extLst>
          </p:nvPr>
        </p:nvGraphicFramePr>
        <p:xfrm>
          <a:off x="73052" y="836712"/>
          <a:ext cx="9036497" cy="20188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547,4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513,0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культуры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381,2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336,9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детей в области искусства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156,8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163,9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Управления по делам культуры, молодежи и спорта администрации Пермского муниципального округа</a:t>
                      </a: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1 011,8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663,6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7245" y="2824671"/>
            <a:ext cx="8735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Мероприятия по приведению учреждений  культуры в нормативное состояние на 2026 год (местный бюджет) – 29,9 млн рублей, в том числе: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0" y="3356992"/>
            <a:ext cx="8928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монтаж системы пожарной сигнализации, системы оповещения управления эвакуацией при возникновении угрозы или чрезвычайной ситуации, системы видеонаблюдения в МАУК КДЦ «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КреДо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»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;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ремонт покрытия сцены в зрительном зале  в филиале МАУК КДЦ «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КреДо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» по адресу: п. Сылва, Заводской переулок,1; 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проведение проектно-изыскательских работ, обследования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на капитальный ремонт зданий филиала КДЦ «Притяжение» - 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Скобелевский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Д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ом культуры, КДЦ «Притяжение» – Савинский Дом культуры; 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мероприятия по цифровизации библиотечной системы Пермского муниципального округа;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для культурно-досуговых центров предусмотрено приобретение сценического, акустического оборудования, костюмов, мебели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установку сплит-системы в класс театрального искусства в Кондратовской детской школе искусств;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монтаж системы «Стрелец-мониторинг» в </a:t>
            </a:r>
            <a:r>
              <a:rPr lang="ru-RU" sz="1400" dirty="0" err="1">
                <a:effectLst/>
                <a:latin typeface="+mn-lt"/>
                <a:ea typeface="Times New Roman" panose="02020603050405020304" pitchFamily="18" charset="0"/>
              </a:rPr>
              <a:t>Култаевской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 детской школе искусств;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оснащение материально-технической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базы  для  МАУ ДО «Детская школа искусств».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2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отдельных направлений социальной сферы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36" y="773351"/>
            <a:ext cx="88097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prstClr val="black"/>
                </a:solidFill>
                <a:latin typeface="PermianSansTypeface" pitchFamily="50" charset="0"/>
              </a:rPr>
              <a:t>: </a:t>
            </a:r>
            <a:r>
              <a:rPr lang="ru-RU" altLang="ru-RU" sz="1800" kern="0" dirty="0">
                <a:solidFill>
                  <a:prstClr val="black"/>
                </a:solidFill>
                <a:latin typeface="PermianSansTypeface" pitchFamily="50" charset="0"/>
              </a:rPr>
              <a:t>С</a:t>
            </a:r>
            <a:r>
              <a:rPr lang="ru-RU" sz="1800" kern="0" dirty="0">
                <a:solidFill>
                  <a:prstClr val="black"/>
                </a:solidFill>
                <a:latin typeface="PermianSansTypeface" pitchFamily="50" charset="0"/>
              </a:rPr>
              <a:t>оздание условий для повышения социального благополучия населения, сохранения традиционных семейных ценностей, профилактики и преодоления семейного неблагополучия</a:t>
            </a:r>
            <a:endParaRPr lang="ru-RU" altLang="ru-RU" sz="18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46837"/>
              </p:ext>
            </p:extLst>
          </p:nvPr>
        </p:nvGraphicFramePr>
        <p:xfrm>
          <a:off x="275132" y="1766065"/>
          <a:ext cx="8617348" cy="216024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3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effectLst/>
                          <a:latin typeface="+mn-lt"/>
                        </a:rPr>
                        <a:t>Доля приоритетных объектов социальной инфраструктуры, доступных для инвалидов и других маломобильных групп населения, в общем количестве приоритетных объектов социальной инфраструктуры</a:t>
                      </a:r>
                      <a:r>
                        <a:rPr lang="ru-RU" sz="1600" dirty="0">
                          <a:latin typeface="+mn-lt"/>
                        </a:rPr>
                        <a:t>, 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75,0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782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</a:rPr>
                        <a:t>Доля детей, охваченных всеми формами оздоровления, отдыха и занятости за счет средств бюджета и привлеченных средств, от числа детей в возрасте от 7 до 17 лет,</a:t>
                      </a:r>
                      <a:r>
                        <a:rPr lang="ru-RU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90,0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362662"/>
              </p:ext>
            </p:extLst>
          </p:nvPr>
        </p:nvGraphicFramePr>
        <p:xfrm>
          <a:off x="658785" y="4149081"/>
          <a:ext cx="80896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 rot="881748">
            <a:off x="4262634" y="4872905"/>
            <a:ext cx="1080120" cy="3277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- 1,4%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4025277" y="5015593"/>
            <a:ext cx="1554835" cy="35762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0"/>
          <p:cNvSpPr txBox="1"/>
          <p:nvPr/>
        </p:nvSpPr>
        <p:spPr>
          <a:xfrm>
            <a:off x="223652" y="4051434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4000800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отдельных направлений социальной сферы Пермского муниципального округа»,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295750"/>
              </p:ext>
            </p:extLst>
          </p:nvPr>
        </p:nvGraphicFramePr>
        <p:xfrm>
          <a:off x="73051" y="908720"/>
          <a:ext cx="9036497" cy="47525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Семья и дети Пермского муниципального округа: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мероприятий по профилактике детского и семейного неблагополучия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Оздоровительная кампания на территории Пермского муниципального округа: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- за счет средств местного бюджета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организация отдыха детей в каникулярное, планируется охватить 4710 детей;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- за счет средств краевого бюджета - организация отдыха детей и их оздоровление в загородных лагерях отдыха, организация питания детей в лагерях с дневным пребыванием детей, планируется охватить 7696 детей.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06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Управления социального развития и подведомственных ему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79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8742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«Обеспечение безопасности населения и территории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075632B6-4AC5-48F7-831D-65B7498A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2" y="908720"/>
            <a:ext cx="8770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srgbClr val="000000"/>
                </a:solidFill>
                <a:latin typeface="PermianSansTypeface" pitchFamily="50" charset="0"/>
              </a:rPr>
              <a:t>Цель Программы</a:t>
            </a:r>
            <a:r>
              <a:rPr lang="ru-RU" altLang="ru-RU" sz="1800" b="1" kern="0" dirty="0">
                <a:solidFill>
                  <a:srgbClr val="000000"/>
                </a:solidFill>
                <a:latin typeface="PermianSansTypeface" pitchFamily="50" charset="0"/>
              </a:rPr>
              <a:t>: </a:t>
            </a:r>
            <a:r>
              <a:rPr lang="ru-RU" altLang="ru-RU" sz="1800" kern="0" dirty="0">
                <a:solidFill>
                  <a:srgbClr val="000000"/>
                </a:solidFill>
                <a:latin typeface="PermianSansTypeface" pitchFamily="50" charset="0"/>
              </a:rPr>
              <a:t>Повышение уровня безопасности населения и территории Пермского муниципального округа.</a:t>
            </a:r>
          </a:p>
        </p:txBody>
      </p:sp>
      <p:graphicFrame>
        <p:nvGraphicFramePr>
          <p:cNvPr id="16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096475"/>
              </p:ext>
            </p:extLst>
          </p:nvPr>
        </p:nvGraphicFramePr>
        <p:xfrm>
          <a:off x="1115616" y="3573016"/>
          <a:ext cx="74168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19218"/>
              </p:ext>
            </p:extLst>
          </p:nvPr>
        </p:nvGraphicFramePr>
        <p:xfrm>
          <a:off x="323529" y="1844824"/>
          <a:ext cx="8637876" cy="151390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1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6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effectLst/>
                          <a:latin typeface="+mn-lt"/>
                        </a:rPr>
                        <a:t>Уровень зарегистрированных преступлений на 100 тысяч населения Пермского муниципального округа, ед. </a:t>
                      </a: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1 361,9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"/>
          <p:cNvSpPr txBox="1"/>
          <p:nvPr/>
        </p:nvSpPr>
        <p:spPr>
          <a:xfrm rot="20251857">
            <a:off x="4283968" y="4081562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+24,9%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AEB8647-BE22-CAA3-A9C2-EF19500E3D62}"/>
              </a:ext>
            </a:extLst>
          </p:cNvPr>
          <p:cNvCxnSpPr/>
          <p:nvPr/>
        </p:nvCxnSpPr>
        <p:spPr>
          <a:xfrm flipV="1">
            <a:off x="3851920" y="3969060"/>
            <a:ext cx="1944216" cy="79208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10"/>
          <p:cNvSpPr txBox="1"/>
          <p:nvPr/>
        </p:nvSpPr>
        <p:spPr>
          <a:xfrm>
            <a:off x="323528" y="3717032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856749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«Обеспечение безопасности населения и территории Пермского муниципального округа», млн.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988211"/>
              </p:ext>
            </p:extLst>
          </p:nvPr>
        </p:nvGraphicFramePr>
        <p:xfrm>
          <a:off x="47776" y="981199"/>
          <a:ext cx="9087048" cy="31458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5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133,4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166,6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-Участие в профилактике терроризма и экстремизма, повышение антитеррористической защищенности мест массового пребывания людей: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3556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установка 5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сиренно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-речевые системы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оповещенияв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п. Горный, д. Березники,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 Большой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Буртым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Горбуново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(2 сирены);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эксплуатационно-техническое обслуживание местной системы оповещения населения (МСОН);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модернизацию существующих систем безопасности и видеонаблюдения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4 учреждениях образования: МАДОУ «Лобановский детский сад «Солнечный город», МАДОУ «Юго-Камский детский сад «Планета детства» (два корпуса), МАДОУ «Савинский детский сад «Мечтатели»;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53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«Обеспечение безопасности населения и территории Пермского муниципального округа» (продолжение)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017464"/>
              </p:ext>
            </p:extLst>
          </p:nvPr>
        </p:nvGraphicFramePr>
        <p:xfrm>
          <a:off x="107503" y="836712"/>
          <a:ext cx="8928994" cy="53036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2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эффективной защиты населения и территории муниципального округа от чрезвычайных ситуаций мирного и военного времени, других опасностей и происшествий, угрожающих жизни, здоровью и имуществу граждан, в том числе: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осуществление первичных мер пожарной безопасности территориальными управлениями;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установку противопожарных резервуаров в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Мартьяново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Заполье,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Косотуриха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общественному учреждению пожарной охраны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«Добровольная пожарная команда Пермского муниципального района»;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выплата материального стимулирования народным дружинникам за участие в охране общественного порядка (46 добровольных дружинников);</a:t>
                      </a:r>
                    </a:p>
                    <a:p>
                      <a:pPr marL="17780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7800" algn="l"/>
                        </a:tabLst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приведение в нормативное состояние гидротехнических сооружений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реке Юг в п. Юго-Камский .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408128933"/>
                  </a:ext>
                </a:extLst>
              </a:tr>
              <a:tr h="358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реализации муниципальной программы: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приобретение модульного здания для размещения депо аварийно-спасательной службы с монтируемым оборудованием по адресу Пермский край, Пермский МО,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Скобелевка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ул. Садовая,1. 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обеспечение деятельности Управления территориальной безопасности;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на исполнение государственных полномочий по осуществлению первичного воинского учета на территориях, где отсутствуют военные комиссариаты;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обеспечение деятельности МКУ «Центр обеспечения безопасности ПМО»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109,7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137,3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67691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133,4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166,6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852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3763" y="6438293"/>
            <a:ext cx="5318745" cy="4047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185381"/>
              </p:ext>
            </p:extLst>
          </p:nvPr>
        </p:nvGraphicFramePr>
        <p:xfrm>
          <a:off x="134957" y="981199"/>
          <a:ext cx="8829551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888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«Управление муниципальными финансами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и муниципальным долгом Пермского муниципального 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78" y="981199"/>
            <a:ext cx="8759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srgbClr val="000000"/>
                </a:solidFill>
                <a:latin typeface="+mj-lt"/>
              </a:rPr>
              <a:t>Цель Программы</a:t>
            </a:r>
            <a:r>
              <a:rPr lang="ru-RU" altLang="ru-RU" sz="1800" b="1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ru-RU" altLang="ru-RU" sz="1800" kern="0" dirty="0">
                <a:solidFill>
                  <a:srgbClr val="000000"/>
                </a:solidFill>
                <a:latin typeface="+mj-lt"/>
              </a:rPr>
              <a:t>Обеспечение сбалансированности и устойчивости бюджета Пермского муниципального округа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03305"/>
              </p:ext>
            </p:extLst>
          </p:nvPr>
        </p:nvGraphicFramePr>
        <p:xfrm>
          <a:off x="232379" y="1700808"/>
          <a:ext cx="8604624" cy="20028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1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1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исполнения расходной части бюджета округа, без учета нераспределенных средств резервного фонда, а также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исполнения доходной части бюджета округа без учета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433421"/>
              </p:ext>
            </p:extLst>
          </p:nvPr>
        </p:nvGraphicFramePr>
        <p:xfrm>
          <a:off x="223652" y="3662264"/>
          <a:ext cx="8735297" cy="271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AEB8647-BE22-CAA3-A9C2-EF19500E3D62}"/>
              </a:ext>
            </a:extLst>
          </p:cNvPr>
          <p:cNvCxnSpPr/>
          <p:nvPr/>
        </p:nvCxnSpPr>
        <p:spPr>
          <a:xfrm flipV="1">
            <a:off x="3779912" y="4467321"/>
            <a:ext cx="1872208" cy="61786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 rot="20458413">
            <a:off x="4076644" y="452905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+9,0%</a:t>
            </a:r>
          </a:p>
        </p:txBody>
      </p:sp>
      <p:sp>
        <p:nvSpPr>
          <p:cNvPr id="15" name="TextBox 110"/>
          <p:cNvSpPr txBox="1"/>
          <p:nvPr/>
        </p:nvSpPr>
        <p:spPr>
          <a:xfrm>
            <a:off x="232378" y="3717032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83474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8" y="874687"/>
            <a:ext cx="1872209" cy="14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61" y="1"/>
            <a:ext cx="8640960" cy="8055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200" dirty="0"/>
              <a:t>Доходы</a:t>
            </a:r>
            <a:r>
              <a:rPr lang="ru-RU" altLang="ru-RU" sz="2200" b="1" dirty="0"/>
              <a:t> бюджета</a:t>
            </a:r>
            <a:endParaRPr lang="ru-RU" altLang="ru-RU" sz="2200" b="1" dirty="0"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200" kern="0" dirty="0"/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872641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FA97819-C4E2-43A8-AB9A-3F68779D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825868"/>
            <a:ext cx="6662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i="1" dirty="0">
                <a:solidFill>
                  <a:srgbClr val="3D7293"/>
                </a:solidFill>
                <a:latin typeface="PermianSansTypeface" pitchFamily="50" charset="0"/>
              </a:rPr>
              <a:t>Доходы бюджета </a:t>
            </a:r>
            <a:r>
              <a:rPr lang="ru-RU" altLang="ru-RU" sz="1800" i="1" dirty="0">
                <a:solidFill>
                  <a:prstClr val="black"/>
                </a:solidFill>
                <a:latin typeface="PermianSansTypeface" pitchFamily="50" charset="0"/>
              </a:rPr>
              <a:t>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</a:p>
        </p:txBody>
      </p:sp>
      <p:sp>
        <p:nvSpPr>
          <p:cNvPr id="10" name="Багетная рамка 9">
            <a:extLst>
              <a:ext uri="{FF2B5EF4-FFF2-40B4-BE49-F238E27FC236}">
                <a16:creationId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467545" y="2238911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Багетная рамка 10">
            <a:extLst>
              <a:ext uri="{FF2B5EF4-FFF2-40B4-BE49-F238E27FC236}">
                <a16:creationId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3721343" y="2267823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Багетная рамка 11">
            <a:extLst>
              <a:ext uri="{FF2B5EF4-FFF2-40B4-BE49-F238E27FC236}">
                <a16:creationId xmlns:a16="http://schemas.microsoft.com/office/drawing/2014/main" id="{290E08E1-EBB0-4DD7-924E-5C9F8EA9F488}"/>
              </a:ext>
            </a:extLst>
          </p:cNvPr>
          <p:cNvSpPr/>
          <p:nvPr/>
        </p:nvSpPr>
        <p:spPr>
          <a:xfrm>
            <a:off x="6632583" y="2266752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2" y="3302271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2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0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BA415771-A7CF-449E-B7CC-78001F776977}"/>
              </a:ext>
            </a:extLst>
          </p:cNvPr>
          <p:cNvSpPr/>
          <p:nvPr/>
        </p:nvSpPr>
        <p:spPr>
          <a:xfrm>
            <a:off x="333027" y="3668985"/>
            <a:ext cx="2614953" cy="2568327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НДФЛ,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-Акцизы,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-Туристический налог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-УСН,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-ЕСХН,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-Патент,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-Налог на имущество         физических лиц,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-Земельный налог,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-Государственная пошлина 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3B35B863-6FE5-4FC6-8DE1-D0CD18E468EA}"/>
              </a:ext>
            </a:extLst>
          </p:cNvPr>
          <p:cNvSpPr/>
          <p:nvPr/>
        </p:nvSpPr>
        <p:spPr>
          <a:xfrm>
            <a:off x="3557558" y="3687491"/>
            <a:ext cx="2590800" cy="2457988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-Аренда и продажа имущества и земли,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-Плата за социальный найм жилья,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-Доходы от оказания платных услуг,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-Штрафы, санкции, возмещение ущерба,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-Инициативные платежи,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-Самообложение граждан,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и др.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2B831D4B-1B28-4173-87E1-A1A753BF7324}"/>
              </a:ext>
            </a:extLst>
          </p:cNvPr>
          <p:cNvSpPr/>
          <p:nvPr/>
        </p:nvSpPr>
        <p:spPr>
          <a:xfrm>
            <a:off x="6577991" y="3752713"/>
            <a:ext cx="2424426" cy="2203636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Межбюджетные трансферты, дотации,  субсидии, субвенции  из других бюджетов бюджетной системы РФ, добровольные поступления денежных средств от юридических и физических лиц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AA2114BA-324C-4DB0-8C10-BC5B8702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0" y="2415093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Налоговые доходы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BC3409BE-E5D5-4547-8FF8-74CCF122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441959"/>
            <a:ext cx="172860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Неналоговые доходы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01264702-D048-4FFC-86C2-DCDFDDBC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9" y="2415094"/>
            <a:ext cx="191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602096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213"/>
            <a:ext cx="9144000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«Управление муниципальными финансами и муниципальным долгом Пермского муниципального округа»,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251857"/>
              </p:ext>
            </p:extLst>
          </p:nvPr>
        </p:nvGraphicFramePr>
        <p:xfrm>
          <a:off x="73051" y="1124744"/>
          <a:ext cx="8963445" cy="32438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6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185,8</a:t>
                      </a: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202,6</a:t>
                      </a: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Финансово-экономического управления администрации Пермского муниципального округа и подведомственных учреждений»: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Финансово-экономического управления администрации Пермского муниципального округа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МКУ «Центр бухгалтерского учета Пермского муниципального округа»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МКУ «Управление закупок Пермского муниципального округа»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185,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185,8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350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8742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«Совершенствование муниципального управления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3BBD3A51-B931-499A-BEFC-DC66EBDD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1037943"/>
            <a:ext cx="8568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u="sng" kern="0" dirty="0">
                <a:solidFill>
                  <a:srgbClr val="000000"/>
                </a:solidFill>
                <a:latin typeface="+mj-lt"/>
              </a:rPr>
              <a:t>Цели Программы</a:t>
            </a:r>
            <a:r>
              <a:rPr lang="ru-RU" altLang="ru-RU" sz="1800" b="1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ru-RU" altLang="ru-RU" sz="1800" kern="0" dirty="0">
                <a:solidFill>
                  <a:prstClr val="black"/>
                </a:solidFill>
                <a:latin typeface="+mj-lt"/>
              </a:rPr>
              <a:t>П</a:t>
            </a:r>
            <a:r>
              <a:rPr lang="ru-RU" sz="1800" kern="0" dirty="0">
                <a:solidFill>
                  <a:prstClr val="black"/>
                </a:solidFill>
                <a:latin typeface="+mj-lt"/>
              </a:rPr>
              <a:t>овышение эффективности муниципального управления в Пермском муниципальном округе</a:t>
            </a:r>
            <a:endParaRPr lang="ru-RU" altLang="ru-RU" sz="1800" kern="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E16BC736-A333-4272-9358-E4FDB497A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534287"/>
              </p:ext>
            </p:extLst>
          </p:nvPr>
        </p:nvGraphicFramePr>
        <p:xfrm>
          <a:off x="389943" y="1772816"/>
          <a:ext cx="8562136" cy="19622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3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социально значимых проектов, направленных на решение вопросов местного значения, реализованных ТОС, инициативными группами, СОНКО с привлечением средств из бюджетов разных уровней и (или) внебюджетных источников, ед.</a:t>
                      </a: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 обращений за получением массовых социально значимых муниципальных услуг в электронном виде в общем количестве обращений, %</a:t>
                      </a: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722663"/>
              </p:ext>
            </p:extLst>
          </p:nvPr>
        </p:nvGraphicFramePr>
        <p:xfrm>
          <a:off x="395536" y="3884203"/>
          <a:ext cx="8280920" cy="24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491880" y="4653136"/>
            <a:ext cx="2016224" cy="64807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 rot="20654706">
            <a:off x="4007219" y="4673584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+20,5%</a:t>
            </a:r>
          </a:p>
        </p:txBody>
      </p:sp>
      <p:sp>
        <p:nvSpPr>
          <p:cNvPr id="16" name="TextBox 110"/>
          <p:cNvSpPr txBox="1"/>
          <p:nvPr/>
        </p:nvSpPr>
        <p:spPr>
          <a:xfrm>
            <a:off x="213244" y="3884203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065612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«Совершенствование муниципального управления Пермского муниципального округа», млн рублей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396404"/>
              </p:ext>
            </p:extLst>
          </p:nvPr>
        </p:nvGraphicFramePr>
        <p:xfrm>
          <a:off x="107503" y="1031409"/>
          <a:ext cx="8928993" cy="50618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20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9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-Создание условий для совершенствования муниципального управления Пермского муниципального округа, в том числе: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субсидия на выполнение муниципального задания МАУ «Информационный центр» - 15,4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субсидия АНО «Редакция газеты «Нива» - 17,3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приобретение компьютерной и организационной техники, программного обеспечения и продление прав их использования – 14,3 млн руб.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2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Содействие развитию институтов гражданского общества и общественных инициатив, в том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числе: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АНО «Ресурсный центр социального и культурного развития Пермского округа» - 2,4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мероприятия по реализации инициативных проектов </a:t>
                      </a:r>
                      <a:r>
                        <a:rPr lang="ru-RU" sz="1400" b="0" i="1" u="none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– 10,6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реализация мероприятий с участием средств самообложения граждан </a:t>
                      </a:r>
                      <a:b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– 13,8 млн руб.;</a:t>
                      </a:r>
                    </a:p>
                    <a:p>
                      <a:pPr marL="285750" marR="0" lvl="0" indent="-107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реализация проектов инициативного бюджетирования  - 9,9 млн руб.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198500661"/>
                  </a:ext>
                </a:extLst>
              </a:tr>
              <a:tr h="592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-Гармонизация межнациональных и межконфессиональных отношений на территории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40812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776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«Совершенствование муниципального управления Пермского муниципального округа», млн руб. (продолжение)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799355"/>
              </p:ext>
            </p:extLst>
          </p:nvPr>
        </p:nvGraphicFramePr>
        <p:xfrm>
          <a:off x="107503" y="1031411"/>
          <a:ext cx="8928993" cy="26139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20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администрации Пермского муниципального округа и подведомственных ей муниципальных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318,2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6769153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Контрольного управления администрации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28,3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69072985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территориальных органов администрации Пермского муниципального округа и подведомственных им муниципальных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143,4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157,5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3039399214"/>
                  </a:ext>
                </a:extLst>
              </a:tr>
              <a:tr h="432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493,3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594,4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780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Реализация мероприятий с участием средств самообложения граждан, тыс. руб.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C4FE92D-9FAF-D2F8-3E25-FA7259F5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2D9D6F5-42ED-8F91-F0D9-0BDD3B7CA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36809"/>
              </p:ext>
            </p:extLst>
          </p:nvPr>
        </p:nvGraphicFramePr>
        <p:xfrm>
          <a:off x="165577" y="811696"/>
          <a:ext cx="8851445" cy="554687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12726">
                  <a:extLst>
                    <a:ext uri="{9D8B030D-6E8A-4147-A177-3AD203B41FA5}">
                      <a16:colId xmlns:a16="http://schemas.microsoft.com/office/drawing/2014/main" val="774025658"/>
                    </a:ext>
                  </a:extLst>
                </a:gridCol>
                <a:gridCol w="1094482">
                  <a:extLst>
                    <a:ext uri="{9D8B030D-6E8A-4147-A177-3AD203B41FA5}">
                      <a16:colId xmlns:a16="http://schemas.microsoft.com/office/drawing/2014/main" val="3031787875"/>
                    </a:ext>
                  </a:extLst>
                </a:gridCol>
                <a:gridCol w="1021517">
                  <a:extLst>
                    <a:ext uri="{9D8B030D-6E8A-4147-A177-3AD203B41FA5}">
                      <a16:colId xmlns:a16="http://schemas.microsoft.com/office/drawing/2014/main" val="395951049"/>
                    </a:ext>
                  </a:extLst>
                </a:gridCol>
                <a:gridCol w="1122720">
                  <a:extLst>
                    <a:ext uri="{9D8B030D-6E8A-4147-A177-3AD203B41FA5}">
                      <a16:colId xmlns:a16="http://schemas.microsoft.com/office/drawing/2014/main" val="452819249"/>
                    </a:ext>
                  </a:extLst>
                </a:gridCol>
              </a:tblGrid>
              <a:tr h="6730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</a:rPr>
                        <a:t>Название мероприятия с использованием средств самообложения граждан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</a:rPr>
                        <a:t>Стоимость проекта, тыс. руб.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+mn-lt"/>
                        </a:rPr>
                        <a:t>Средства бюджета Пермского края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val="1319203156"/>
                  </a:ext>
                </a:extLst>
              </a:tr>
              <a:tr h="48525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КП "Самоцветы" поселка </a:t>
                      </a:r>
                      <a:r>
                        <a:rPr lang="ru-RU" sz="13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Протасы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717,01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119,50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597,51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6048511"/>
                  </a:ext>
                </a:extLst>
              </a:tr>
              <a:tr h="45594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детской спортивной площадки с освещением на улице Первомайская поселка Новый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632,40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105,40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527,00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244016"/>
                  </a:ext>
                </a:extLst>
              </a:tr>
              <a:tr h="4554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места массового отдыха населения "Парк молодежи" по улице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Мавлютова</a:t>
                      </a: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села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Башкултаево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656,76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109,46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547,30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367514"/>
                  </a:ext>
                </a:extLst>
              </a:tr>
              <a:tr h="4537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части территории поселка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Протасы</a:t>
                      </a: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вдоль автомобильной дороги от улицы Кленовая до улицы Сосновая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707,54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117,92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589,62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2688162"/>
                  </a:ext>
                </a:extLst>
              </a:tr>
              <a:tr h="42989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покрытия детской площадки по улице Корнеева поселка Сылва и благоустройство прилегающей территории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1 746,66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291,11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1 455,55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445536"/>
                  </a:ext>
                </a:extLst>
              </a:tr>
              <a:tr h="46082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части территории деревни Большая </a:t>
                      </a:r>
                      <a:r>
                        <a:rPr lang="ru-RU" sz="1300" b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Мось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2 365,44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394,24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1 971,20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4506353"/>
                  </a:ext>
                </a:extLst>
              </a:tr>
              <a:tr h="61389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уличного освещения части территории села Култаево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1 155,06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192,51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962,55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6462016"/>
                  </a:ext>
                </a:extLst>
              </a:tr>
              <a:tr h="33099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тротуара по улице </a:t>
                      </a:r>
                      <a:r>
                        <a:rPr lang="ru-RU" sz="13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Ташлыкова</a:t>
                      </a: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деревни Петровка</a:t>
                      </a:r>
                      <a:endParaRPr lang="ru-RU" sz="13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781,20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130,20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651,00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981827"/>
                  </a:ext>
                </a:extLst>
              </a:tr>
              <a:tr h="4537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парка по улице Космонавтов села Култаево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904,27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150,71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753,56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0938165"/>
                  </a:ext>
                </a:extLst>
              </a:tr>
              <a:tr h="4537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спортивной площадки "Молодежная" 1 этап деревни Устиново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4 109,94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684,99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3 424,95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1841478"/>
                  </a:ext>
                </a:extLst>
              </a:tr>
              <a:tr h="22182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13 776,28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2 296,05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11 480,23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23252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38737832-F3A8-0250-1FB4-E06F9DA7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612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ADFA8-EE70-4C65-5631-5D4D98BF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D5D2773-E140-7BE1-7E0F-060BC9865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06AAEF3-C3B9-FE2A-30B3-0BE661074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dirty="0"/>
              <a:t>Реализация проектов инициативного бюджетирования, тыс. руб.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584621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D05CB2F5-1B57-28A7-F409-9E1D2D1186BE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7DB3F30-3A71-E41D-1D33-2FD63676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98419"/>
              </p:ext>
            </p:extLst>
          </p:nvPr>
        </p:nvGraphicFramePr>
        <p:xfrm>
          <a:off x="20712" y="844579"/>
          <a:ext cx="9123287" cy="55302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378950">
                  <a:extLst>
                    <a:ext uri="{9D8B030D-6E8A-4147-A177-3AD203B41FA5}">
                      <a16:colId xmlns:a16="http://schemas.microsoft.com/office/drawing/2014/main" val="2031549941"/>
                    </a:ext>
                  </a:extLst>
                </a:gridCol>
                <a:gridCol w="1113292">
                  <a:extLst>
                    <a:ext uri="{9D8B030D-6E8A-4147-A177-3AD203B41FA5}">
                      <a16:colId xmlns:a16="http://schemas.microsoft.com/office/drawing/2014/main" val="3657572552"/>
                    </a:ext>
                  </a:extLst>
                </a:gridCol>
                <a:gridCol w="1219286">
                  <a:extLst>
                    <a:ext uri="{9D8B030D-6E8A-4147-A177-3AD203B41FA5}">
                      <a16:colId xmlns:a16="http://schemas.microsoft.com/office/drawing/2014/main" val="3027930043"/>
                    </a:ext>
                  </a:extLst>
                </a:gridCol>
                <a:gridCol w="1378396">
                  <a:extLst>
                    <a:ext uri="{9D8B030D-6E8A-4147-A177-3AD203B41FA5}">
                      <a16:colId xmlns:a16="http://schemas.microsoft.com/office/drawing/2014/main" val="705183793"/>
                    </a:ext>
                  </a:extLst>
                </a:gridCol>
                <a:gridCol w="1033363">
                  <a:extLst>
                    <a:ext uri="{9D8B030D-6E8A-4147-A177-3AD203B41FA5}">
                      <a16:colId xmlns:a16="http://schemas.microsoft.com/office/drawing/2014/main" val="2305744470"/>
                    </a:ext>
                  </a:extLst>
                </a:gridCol>
              </a:tblGrid>
              <a:tr h="78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округа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Краевой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4329021"/>
                  </a:ext>
                </a:extLst>
              </a:tr>
              <a:tr h="468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Ремонт дороги от школьной дамбы по ул. Больничная до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Нижнемуллинской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амбулатории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1 198,57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1 078,71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743997"/>
                  </a:ext>
                </a:extLst>
              </a:tr>
              <a:tr h="52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Устройство детской игровой площадки в с. Лобаново по ул. Советская между д. 4 и д. 14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504,00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097829"/>
                  </a:ext>
                </a:extLst>
              </a:tr>
              <a:tr h="308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Деревня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Косотуриха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станция Дорожная 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1 200,00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1 080,00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3334601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детской спортивной площадки по ул. Первомайская, 15 п. Новый                                       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943,16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47,16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47,16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848,84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5144275"/>
                  </a:ext>
                </a:extLst>
              </a:tr>
              <a:tr h="48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пешеходной дорожки в селе Рождественское по улице Революционная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679,93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611,93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273568"/>
                  </a:ext>
                </a:extLst>
              </a:tr>
              <a:tr h="54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детской площадки по адресу д.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Мартьяново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ул. Луговая, з/у 16                               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829,59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746,63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237594"/>
                  </a:ext>
                </a:extLst>
              </a:tr>
              <a:tr h="468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территории у дома культуры в селе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Кояново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1 729,52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86,48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1 556,56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189216"/>
                  </a:ext>
                </a:extLst>
              </a:tr>
              <a:tr h="468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Сквер "Семья". 1 этап по ул. Школьная з/у 100 д/1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1 200,00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1 080,00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416877"/>
                  </a:ext>
                </a:extLst>
              </a:tr>
              <a:tr h="70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Обустройство центральной детской спортивно-игровой площадки по улице Металлистов, 1"б" в поселке Юго-Камский (III этап)                      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1 596, 98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79,85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79,85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1 437, 28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9 937, 74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496, 89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496,89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894,96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913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75CE2-DF6E-0046-3A33-741D2E2B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F59007C-4B72-1AE3-143E-91A5D33B2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6899A-5B6A-647F-F230-44743E770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территориальных управлений и муниципальных казенных учреждений территориальных органов Пермского муниципального округа, млн рублей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96589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8A92D-2114-8B96-0143-AD0278AC7F7A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39620469-2D58-489F-AAEB-4EA87363A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839164"/>
              </p:ext>
            </p:extLst>
          </p:nvPr>
        </p:nvGraphicFramePr>
        <p:xfrm>
          <a:off x="223652" y="981200"/>
          <a:ext cx="8712968" cy="54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id="{73635D5D-C6BB-5329-C5C4-F33F1E30B7E9}"/>
              </a:ext>
            </a:extLst>
          </p:cNvPr>
          <p:cNvSpPr txBox="1"/>
          <p:nvPr/>
        </p:nvSpPr>
        <p:spPr>
          <a:xfrm>
            <a:off x="2351631" y="1981300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141,4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4D3505D-C315-430A-E897-F334B5ACB428}"/>
              </a:ext>
            </a:extLst>
          </p:cNvPr>
          <p:cNvSpPr txBox="1"/>
          <p:nvPr/>
        </p:nvSpPr>
        <p:spPr>
          <a:xfrm>
            <a:off x="4427984" y="205179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143,4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A34F83C-76BD-FB29-211B-4F0F018959E9}"/>
              </a:ext>
            </a:extLst>
          </p:cNvPr>
          <p:cNvCxnSpPr/>
          <p:nvPr/>
        </p:nvCxnSpPr>
        <p:spPr>
          <a:xfrm flipV="1">
            <a:off x="4968101" y="1820412"/>
            <a:ext cx="2160126" cy="231384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id="{CB3C3EB8-5CFC-F857-19E0-0652EA14CC47}"/>
              </a:ext>
            </a:extLst>
          </p:cNvPr>
          <p:cNvSpPr txBox="1"/>
          <p:nvPr/>
        </p:nvSpPr>
        <p:spPr>
          <a:xfrm rot="21176603">
            <a:off x="4098439" y="1280987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+8,8%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32AAF2EF-ECC1-D5D2-73CB-0873C6A0EF26}"/>
              </a:ext>
            </a:extLst>
          </p:cNvPr>
          <p:cNvSpPr txBox="1"/>
          <p:nvPr/>
        </p:nvSpPr>
        <p:spPr>
          <a:xfrm rot="21288068">
            <a:off x="5538066" y="1603224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+7,3%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68DD9E1D-AB64-639F-D4BD-71EECF36976B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4214123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3775" y="6438293"/>
            <a:ext cx="5296577" cy="4047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259118"/>
              </p:ext>
            </p:extLst>
          </p:nvPr>
        </p:nvGraphicFramePr>
        <p:xfrm>
          <a:off x="107524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22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«Улучшение жилищных условий граждан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908720"/>
            <a:ext cx="889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PermianSansTypeface"/>
              </a:rPr>
              <a:t>Цель Программы: </a:t>
            </a:r>
            <a:r>
              <a:rPr lang="ru-RU" sz="1600" i="1" kern="0" dirty="0">
                <a:solidFill>
                  <a:prstClr val="black"/>
                </a:solidFill>
                <a:latin typeface="PermianSansTypeface"/>
              </a:rPr>
              <a:t>Повышение доступности жилья для граждан, обеспечение безопасных и комфортных условий проживания</a:t>
            </a:r>
            <a:endParaRPr lang="ru-RU" altLang="ru-RU" sz="16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789517"/>
              </p:ext>
            </p:extLst>
          </p:nvPr>
        </p:nvGraphicFramePr>
        <p:xfrm>
          <a:off x="449289" y="1628800"/>
          <a:ext cx="8496943" cy="170518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83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Количество семей, улучшивших жилищные условия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Количество квадратных метров</a:t>
                      </a:r>
                      <a:r>
                        <a:rPr kumimoji="0" lang="ru-RU" sz="14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kern="1200" dirty="0">
                          <a:effectLst/>
                          <a:latin typeface="+mn-lt"/>
                        </a:rPr>
                        <a:t>расселенного жилищного фонда непригодного для проживания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кв.м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643,15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Общая площадь снесенных аварийных домов,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769,0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032614"/>
              </p:ext>
            </p:extLst>
          </p:nvPr>
        </p:nvGraphicFramePr>
        <p:xfrm>
          <a:off x="827584" y="3538844"/>
          <a:ext cx="6516216" cy="262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4" name="TextBox 1"/>
          <p:cNvSpPr txBox="1"/>
          <p:nvPr/>
        </p:nvSpPr>
        <p:spPr>
          <a:xfrm rot="1585426">
            <a:off x="3905068" y="4013834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cs typeface="Calibri" panose="020F0502020204030204" pitchFamily="34" charset="0"/>
              </a:rPr>
              <a:t>-44,2%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3721200" y="4281139"/>
            <a:ext cx="1268816" cy="5160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297209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«Улучшение жилищных условий граждан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4411"/>
              </p:ext>
            </p:extLst>
          </p:nvPr>
        </p:nvGraphicFramePr>
        <p:xfrm>
          <a:off x="150415" y="821294"/>
          <a:ext cx="8964489" cy="48797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5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«Жилье»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региональной адресной программы по переселению граждан из аварийного жилищного фонда на территории Пермского края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152,2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«Расселение аварийного жилищного фонда на территории Пермского края»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 «Переселение жителей из отдельных территорий» 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Оказание социальной поддержки гражданам в обеспечении жильем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904417539"/>
                  </a:ext>
                </a:extLst>
              </a:tr>
              <a:tr h="192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Управление жилищным фондом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309886441"/>
                  </a:ext>
                </a:extLst>
              </a:tr>
              <a:tr h="12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340813457"/>
                  </a:ext>
                </a:extLst>
              </a:tr>
              <a:tr h="264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352,5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196,8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29093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latin typeface="+mn-lt"/>
                <a:cs typeface="Times New Roman" panose="02020603050405020304" pitchFamily="18" charset="0"/>
              </a:rPr>
              <a:t>Прогноз социально-экономического развития Пермского округа на 2025 - 2028 годы, млн руб.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656617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82" y="906233"/>
            <a:ext cx="4317033" cy="719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Фонд начисленной заработной платы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(без СМП, включая организации с численностью до 15 чел) млн руб.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50" y="906233"/>
            <a:ext cx="4177369" cy="719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Среднемесячная заработная плата                 (без СМП, включая организации с численностью до 15 чел),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939" y="3789040"/>
            <a:ext cx="46770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Инвестиции в основной капитал по организациям, не относящимся к СМП, млн руб.</a:t>
            </a:r>
          </a:p>
        </p:txBody>
      </p:sp>
      <p:graphicFrame>
        <p:nvGraphicFramePr>
          <p:cNvPr id="11" name="Диаграмма 20">
            <a:extLst>
              <a:ext uri="{FF2B5EF4-FFF2-40B4-BE49-F238E27FC236}">
                <a16:creationId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822590"/>
              </p:ext>
            </p:extLst>
          </p:nvPr>
        </p:nvGraphicFramePr>
        <p:xfrm>
          <a:off x="264355" y="1625266"/>
          <a:ext cx="4451660" cy="216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506271"/>
              </p:ext>
            </p:extLst>
          </p:nvPr>
        </p:nvGraphicFramePr>
        <p:xfrm>
          <a:off x="300982" y="4427410"/>
          <a:ext cx="4775074" cy="191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20">
            <a:extLst>
              <a:ext uri="{FF2B5EF4-FFF2-40B4-BE49-F238E27FC236}">
                <a16:creationId xmlns:a16="http://schemas.microsoft.com/office/drawing/2014/main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97828"/>
              </p:ext>
            </p:extLst>
          </p:nvPr>
        </p:nvGraphicFramePr>
        <p:xfrm>
          <a:off x="4901448" y="1510117"/>
          <a:ext cx="4094571" cy="227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https://kb52.ru/images/a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951472" cy="21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3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коммунального хозяйства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54635"/>
            <a:ext cx="85689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ansTypeface"/>
              </a:rPr>
              <a:t>Цели Программы: </a:t>
            </a:r>
            <a:r>
              <a:rPr lang="ru-RU" sz="1800" kern="0" dirty="0">
                <a:solidFill>
                  <a:prstClr val="black"/>
                </a:solidFill>
                <a:latin typeface="PermianSansTypeface"/>
              </a:rPr>
              <a:t>Обеспечение значимого роста энергетической и ресурсной эффективности в коммунальном хозяйстве, повышение качества и надежности предоставления коммунальных услуг.</a:t>
            </a:r>
            <a:endParaRPr lang="ru-RU" altLang="ru-RU" sz="1800" i="1" kern="0" dirty="0">
              <a:solidFill>
                <a:srgbClr val="000000"/>
              </a:solidFill>
              <a:latin typeface="PermianSansTypeface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505015"/>
              </p:ext>
            </p:extLst>
          </p:nvPr>
        </p:nvGraphicFramePr>
        <p:xfrm>
          <a:off x="531384" y="2060848"/>
          <a:ext cx="7768282" cy="157356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692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Содержание, ремонт и капитальный ремонт объектов коммунальной инфраструктуры, находящихся в муниципальной собственности,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объектов коммунальной инфраструктуры к отопительному периоду, %.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180643"/>
              </p:ext>
            </p:extLst>
          </p:nvPr>
        </p:nvGraphicFramePr>
        <p:xfrm>
          <a:off x="251396" y="3573016"/>
          <a:ext cx="8641085" cy="28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9" name="TextBox 1"/>
          <p:cNvSpPr txBox="1"/>
          <p:nvPr/>
        </p:nvSpPr>
        <p:spPr>
          <a:xfrm rot="931400">
            <a:off x="4608004" y="442955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- 61,6%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4211960" y="4412880"/>
            <a:ext cx="2166180" cy="69797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6170041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«Развитие коммунального хозяйства Пермского муниципального округа», млн руб.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309320"/>
            <a:ext cx="5224581" cy="533761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17780"/>
              </p:ext>
            </p:extLst>
          </p:nvPr>
        </p:nvGraphicFramePr>
        <p:xfrm>
          <a:off x="107504" y="692696"/>
          <a:ext cx="9048328" cy="571077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1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5904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 по направлению Качественное водоснабжение»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-Капитальный ремонт водонапорной башни и сети водоснабжения с. Лобаново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-ремонт водопроводной сети по ул. Молодежная п. Сылва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-ремонт сетей водоснабжения в п. Юго-Камский ул. Александра Матросова (от ул. Декабристов до ул. Советская)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17,9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20,0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9,8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3,3</a:t>
                      </a: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3964836208"/>
                  </a:ext>
                </a:extLst>
              </a:tr>
              <a:tr h="531141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Капитальные вложения в объекты  муниципальной собственности системы водоснабжения, водоотведения и теплоснабжения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58,1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2382169252"/>
                  </a:ext>
                </a:extLst>
              </a:tr>
              <a:tr h="469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ПИР </a:t>
                      </a:r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реконструкция системы водоснабжения с установкой станции водоподготовки п. Юго-Камский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9832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сетей водоснабжения на всем протяжении улиц Водопроводная, Детства, Березовая, Полевая, Зеленая, Дружная, Земляничная, Изумрудная, Сиреневая, Народная д.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Кондратово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Пермского муниципального округа (бывшего СНТ Надежда)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208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-реконструкция сетей водоотведения в п. Сылва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7214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централизованной сети водоотведения по ул. Рождественская в с. Култаево Пермского муниципального округа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водопровода от д.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Федотово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до водонапорной башни в д. Петровка Пермского муниципального округа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-Строительство блочной котельной в д. Песьянка по адресу: Мелиораторов, 1Б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20,8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18,7</a:t>
                      </a: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74178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039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«Развитие коммунального хозяйства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603179"/>
              </p:ext>
            </p:extLst>
          </p:nvPr>
        </p:nvGraphicFramePr>
        <p:xfrm>
          <a:off x="73051" y="981198"/>
          <a:ext cx="9036497" cy="51161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и ремонт объектов коммунально-инженерной инфраструктуры, в том числе находящихся в муниципальной собственности Пермского муниципального округа: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и техническое обслуживание газопроводов и газового оборудования;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разработка схем объектов коммунально-инженерной инфраструктуры и программ комплексного развития систем коммунальной инфраструктуры;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расходы по организации обеспечения населения питьевой водой;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МУП «Энергоснабжение» на финансовое обеспечение затрат, связанных с ремонтом, капитальным ремонтом объектов теплоснабжения, водоснабжения и (или) водоотведения муниципальной собственности, находящихся в хозяйственном ведении МУП "Энергоснабжение", в том числе на ремонт зданий КНС п. Сылва, обустройство зон санитарной охраны в с.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Платошино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с. Рождественское, п. Новый, д. Сташково, п.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Усть-Пизя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п. Старые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Ляды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Малая, п. Сылва;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Субсидия МУП «Энергоснабжение» на финансовое обеспечение затрат, связанных с проведением работ на объекте «Комплекс очистных сооружений в п. Юго-Камский Пермского муниципального округа», находящегося в муниципальной собственности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69,5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384,3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147,6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697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дорожного хозяйства Пермского муниципального округа»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640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PermianSlabSerifTypeface"/>
              </a:rPr>
              <a:t>Цели Программы: </a:t>
            </a:r>
            <a:r>
              <a:rPr lang="ru-RU" sz="1800" i="1" kern="0" dirty="0">
                <a:solidFill>
                  <a:prstClr val="black"/>
                </a:solidFill>
                <a:latin typeface="PermianSlabSerifTypeface"/>
              </a:rPr>
              <a:t>Создание комфортных условий при передвижении по автомобильным дорогам Пермского муниципального округа.</a:t>
            </a: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512357"/>
              </p:ext>
            </p:extLst>
          </p:nvPr>
        </p:nvGraphicFramePr>
        <p:xfrm>
          <a:off x="183490" y="1859703"/>
          <a:ext cx="8636982" cy="107635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0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автомобильных дорог местного значения в Пермском муниципальном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находящихся в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нормативном состоянии,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4" marR="9524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963330"/>
              </p:ext>
            </p:extLst>
          </p:nvPr>
        </p:nvGraphicFramePr>
        <p:xfrm>
          <a:off x="323528" y="3717032"/>
          <a:ext cx="8641085" cy="257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355161">
            <a:off x="4333591" y="453338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cs typeface="Calibri" panose="020F0502020204030204" pitchFamily="34" charset="0"/>
              </a:rPr>
              <a:t>+21,3%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4181049" y="4487521"/>
            <a:ext cx="1584176" cy="61690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79253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5288394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дорожного хозяйства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79253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81836"/>
              </p:ext>
            </p:extLst>
          </p:nvPr>
        </p:nvGraphicFramePr>
        <p:xfrm>
          <a:off x="29840" y="768815"/>
          <a:ext cx="9036497" cy="54923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«Региональная и местная дорожная сеть»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-ремонт моста через р.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Платошинка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автомобильной дороге «Пермь- Екатеринбург» -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Курашим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км 5+958, ремонт моста через р. Северная на автомобильной дороге Новый – Рождественское км 0+229, ремонт автомобильного моста через р. Юг по ул. М. Маркова в п. Юго-Камский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133,9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133,9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«Местные дороги»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ремонт дорог в рамках ПППК № 764-п,</a:t>
                      </a: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планируется отремонтировать 11,886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км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226,9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41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 (местный бюджет)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0813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Проектирование, строительство (реконструкция) автомобильных дорог общего пользования местного значения 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автомобильной дороги по ул. Школьная до детского сада по адресу №4а по ул. Школьная д. Петровка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6529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Приведение в нормативное состояние автомобильных дорог Пермского муниципального округа (содержание - 2 028,422 км улично-дорожной сети, ремонт дорог для многодетных семей, 4,357 км. дорог)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681,7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741,1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547319012"/>
                  </a:ext>
                </a:extLst>
              </a:tr>
              <a:tr h="133257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 по программе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908,6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1102,4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316035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705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Дорожный фонд Пермского муниципального округа, млн руб.</a:t>
            </a:r>
          </a:p>
        </p:txBody>
      </p:sp>
      <p:graphicFrame>
        <p:nvGraphicFramePr>
          <p:cNvPr id="8" name="Содержимое 5">
            <a:extLst>
              <a:ext uri="{FF2B5EF4-FFF2-40B4-BE49-F238E27FC236}">
                <a16:creationId xmlns:a16="http://schemas.microsoft.com/office/drawing/2014/main" id="{139CB474-F1C6-4077-969F-DB982BBB6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271756"/>
              </p:ext>
            </p:extLst>
          </p:nvPr>
        </p:nvGraphicFramePr>
        <p:xfrm>
          <a:off x="107504" y="1340768"/>
          <a:ext cx="8784977" cy="329439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9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aseline="0" dirty="0">
                          <a:latin typeface="+mn-lt"/>
                        </a:rPr>
                        <a:t>2025 год (первонач.)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(уточнен.)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2026 год (проект)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2027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 (проект)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20</a:t>
                      </a:r>
                      <a:r>
                        <a:rPr lang="ru-RU" sz="1600" dirty="0">
                          <a:latin typeface="+mn-lt"/>
                        </a:rPr>
                        <a:t>28 год (проект)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latin typeface="+mn-lt"/>
                        </a:rPr>
                        <a:t>Дорожный фонд –всего,</a:t>
                      </a:r>
                      <a:r>
                        <a:rPr lang="ru-RU" sz="1600" b="1" baseline="0" dirty="0">
                          <a:latin typeface="+mn-lt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817,1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908,6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102,3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1 349,4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1 089,3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627,1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709,3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805,6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931,7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968,6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</a:rPr>
                        <a:t>Средства бюджета Пермского края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190,0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199,3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168,8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132,5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Средства федерального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бюджета 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285,2</a:t>
                      </a: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08557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41568902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Мероприятия муниципального проекта «Местные дороги»,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 в рамках ПППК № 764-П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DDA9E2B-8D65-4E2F-AD17-89C8291F8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59331"/>
              </p:ext>
            </p:extLst>
          </p:nvPr>
        </p:nvGraphicFramePr>
        <p:xfrm>
          <a:off x="107505" y="895726"/>
          <a:ext cx="8928992" cy="299738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906810">
                  <a:extLst>
                    <a:ext uri="{9D8B030D-6E8A-4147-A177-3AD203B41FA5}">
                      <a16:colId xmlns:a16="http://schemas.microsoft.com/office/drawing/2014/main" val="4097260701"/>
                    </a:ext>
                  </a:extLst>
                </a:gridCol>
                <a:gridCol w="1332763">
                  <a:extLst>
                    <a:ext uri="{9D8B030D-6E8A-4147-A177-3AD203B41FA5}">
                      <a16:colId xmlns:a16="http://schemas.microsoft.com/office/drawing/2014/main" val="1841283219"/>
                    </a:ext>
                  </a:extLst>
                </a:gridCol>
                <a:gridCol w="1689419">
                  <a:extLst>
                    <a:ext uri="{9D8B030D-6E8A-4147-A177-3AD203B41FA5}">
                      <a16:colId xmlns:a16="http://schemas.microsoft.com/office/drawing/2014/main" val="3898667077"/>
                    </a:ext>
                  </a:extLst>
                </a:gridCol>
              </a:tblGrid>
              <a:tr h="754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Направление / мероприятие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Мощность объекта, </a:t>
                      </a:r>
                      <a:br>
                        <a:rPr lang="ru-RU" sz="1600" b="1" u="none" strike="noStrike" dirty="0">
                          <a:effectLst/>
                        </a:rPr>
                      </a:br>
                      <a:r>
                        <a:rPr lang="ru-RU" sz="1600" b="1" u="none" strike="noStrike" dirty="0">
                          <a:effectLst/>
                        </a:rPr>
                        <a:t>км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Сумма, </a:t>
                      </a:r>
                      <a:br>
                        <a:rPr lang="ru-RU" sz="1600" b="1" u="none" strike="noStrike" dirty="0">
                          <a:effectLst/>
                        </a:rPr>
                      </a:br>
                      <a:r>
                        <a:rPr lang="ru-RU" sz="1600" b="1" u="none" strike="noStrike" dirty="0">
                          <a:effectLst/>
                        </a:rPr>
                        <a:t>млн.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324530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Ремонт участка автомобильной дороги Красный Восход – Луговая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41989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Култаево –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Башкултаево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61417"/>
                  </a:ext>
                </a:extLst>
              </a:tr>
              <a:tr h="50535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"Лобаново-Насадка"- Грузди –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Староверово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962332"/>
                  </a:ext>
                </a:extLst>
              </a:tr>
              <a:tr h="38654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участка автомобильной дороги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Ерепеты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Симакино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827902"/>
                  </a:ext>
                </a:extLst>
              </a:tr>
              <a:tr h="3403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8,26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183,0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919420"/>
                  </a:ext>
                </a:extLst>
              </a:tr>
            </a:tbl>
          </a:graphicData>
        </a:graphic>
      </p:graphicFrame>
      <p:sp>
        <p:nvSpPr>
          <p:cNvPr id="8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2793862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cs typeface="Times New Roman" panose="02020603050405020304" pitchFamily="18" charset="0"/>
              </a:rPr>
              <a:t>ПРОТЯЖЕННОСТЬ и СОДЕРЖАНИЕ АВТОМОБИЛЬНЫХ ДОРОГ ОБЩЕГО ПОЛЬЗОВАНИЯ МЕСТНОГО ЗНАЧЕНИЯ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24513"/>
              </p:ext>
            </p:extLst>
          </p:nvPr>
        </p:nvGraphicFramePr>
        <p:xfrm>
          <a:off x="4917845" y="930130"/>
          <a:ext cx="3836133" cy="393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778308"/>
              </p:ext>
            </p:extLst>
          </p:nvPr>
        </p:nvGraphicFramePr>
        <p:xfrm>
          <a:off x="179512" y="1052736"/>
          <a:ext cx="525658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https://rosavtodor.gov.ru/storage/app/uploads/public/5a5/f58/80b/5a5f5880be4b42289649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 b="18623"/>
          <a:stretch/>
        </p:blipFill>
        <p:spPr bwMode="auto">
          <a:xfrm>
            <a:off x="591851" y="5085184"/>
            <a:ext cx="8208912" cy="11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912454" y="1450166"/>
            <a:ext cx="1053448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2 028,4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15696" y="1450166"/>
            <a:ext cx="1078582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labSerifTypeface"/>
                <a:cs typeface="Times New Roman" panose="02020603050405020304" pitchFamily="18" charset="0"/>
              </a:rPr>
              <a:t>2 028,4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75535" y="2504946"/>
            <a:ext cx="965984" cy="13196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1975535" y="3329357"/>
            <a:ext cx="989621" cy="56482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19" name="Прямоугольник 18"/>
          <p:cNvSpPr/>
          <p:nvPr/>
        </p:nvSpPr>
        <p:spPr>
          <a:xfrm rot="704755">
            <a:off x="1943578" y="2064983"/>
            <a:ext cx="104871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-0,8%</a:t>
            </a:r>
          </a:p>
        </p:txBody>
      </p:sp>
      <p:sp>
        <p:nvSpPr>
          <p:cNvPr id="20" name="Прямоугольник 19"/>
          <p:cNvSpPr/>
          <p:nvPr/>
        </p:nvSpPr>
        <p:spPr>
          <a:xfrm rot="21275735">
            <a:off x="1995448" y="2977972"/>
            <a:ext cx="94979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PermianSlabSerifTypeface"/>
                <a:cs typeface="Times New Roman" panose="02020603050405020304" pitchFamily="18" charset="0"/>
              </a:rPr>
              <a:t>+ 2,9%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372200" y="2504946"/>
            <a:ext cx="893976" cy="216024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6372200" y="3226762"/>
            <a:ext cx="927425" cy="136080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23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24581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793664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и благоустройство Пермского муниципального округа»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764704"/>
            <a:ext cx="87944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Реализация мероприятий по снижению негативного воздействия на почвы. Повышение уровня благоустройства Пермского муниципального округа. Формирование современной, эстетичной и комфортной среды проживания.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24580"/>
              </p:ext>
            </p:extLst>
          </p:nvPr>
        </p:nvGraphicFramePr>
        <p:xfrm>
          <a:off x="179513" y="1633995"/>
          <a:ext cx="8794458" cy="303187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87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ликвидированных несанкционированных свалок на землях общего пользования на территории Пермского муниципального округа от общего количества выявленных несанкционированных свалок,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массы ликвидированных отходов от общей массы выявленных отходов на территории Пермского муниципального округа,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06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территориальных управлений администрации Пермского муниципального округа Пермского края, в которых выполнены мероприятия по благоустройству территории, от общего количества территориальных управлений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реализованных мероприятий по благоустройству территорий общего пользования от общего количества запланированных мероприятий по благоустройству территорий общего пользования,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 rot="20828584">
            <a:off x="4310355" y="483788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+ 11,3%</a:t>
            </a:r>
          </a:p>
        </p:txBody>
      </p:sp>
      <p:graphicFrame>
        <p:nvGraphicFramePr>
          <p:cNvPr id="15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58322"/>
              </p:ext>
            </p:extLst>
          </p:nvPr>
        </p:nvGraphicFramePr>
        <p:xfrm>
          <a:off x="683568" y="4722213"/>
          <a:ext cx="7952142" cy="190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4372746" y="5039538"/>
            <a:ext cx="1044116" cy="2172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60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и благоустройство Пермского муниципального округа», млн рублей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16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52900"/>
              </p:ext>
            </p:extLst>
          </p:nvPr>
        </p:nvGraphicFramePr>
        <p:xfrm>
          <a:off x="89247" y="692696"/>
          <a:ext cx="9054753" cy="56415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6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национальных проектов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«Формирование комфортной городской среды»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программ формирования комфортной городской среды (благоустройство общественной территории по адресу: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с.Фролы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ул. Солнечная, з/у 4)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Муниципальные проекты, направленные на достижение региональных проектов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6886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«Комплексное благоустройство»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-поддержка муниципальных программ формирования современной городской среды (расходы не софинансируемые из федерального бюджета) (благоустройство общественной территории по адресу: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с.Фролы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ул. Солнечная, з/у 4)</a:t>
                      </a:r>
                    </a:p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«Развитие сельских территорий»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-на мероприятие по организации освещения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24,5</a:t>
                      </a: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15,6</a:t>
                      </a: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1040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край» по направлению «Школьная остановка»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мероприятий по направлению «Школьная остановка»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(установка остановочных павильонов в с.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Кояново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Мостовая, п. Горный, д.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Софроны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замена остановочного павильона в п.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Протасы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6886">
                <a:tc>
                  <a:txBody>
                    <a:bodyPr/>
                    <a:lstStyle/>
                    <a:p>
                      <a:r>
                        <a:rPr lang="ru-RU" sz="1400" b="0" i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Муниципальный проект «Комфортный край» по направлению «Наша улица»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-Реализация мероприятий по направлению "Наша улица" 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устройство контейнерных площадок для накопления ТКО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-устройство тротуара в с. Култаево,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д.Кичаново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д.Большое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Савино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-создание мест отдыха людей у воды в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с.Курашим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ПМО</a:t>
                      </a:r>
                    </a:p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-оборудование торговых мест торговыми прилавками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57,6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2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1087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476" y="0"/>
            <a:ext cx="8640960" cy="548680"/>
          </a:xfrm>
        </p:spPr>
        <p:txBody>
          <a:bodyPr>
            <a:norm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ansTypeface" pitchFamily="50" charset="0"/>
                <a:cs typeface="Times New Roman" panose="02020603050405020304" pitchFamily="18" charset="0"/>
              </a:rPr>
              <a:t>НОВОЕ В ЗАКОНОДАТЕЛЬСТВЕ</a:t>
            </a:r>
            <a:endParaRPr lang="ru-RU" sz="2200" kern="0" dirty="0">
              <a:latin typeface="PermianSansTypeface" pitchFamily="50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512601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188" y="836712"/>
            <a:ext cx="91085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</a:rPr>
              <a:t>В соответствии  с Федеральным законодательством </a:t>
            </a:r>
            <a:r>
              <a:rPr lang="ru-RU" sz="1400" b="1" i="1" dirty="0">
                <a:latin typeface="PermianSansTypeface" pitchFamily="50" charset="0"/>
              </a:rPr>
              <a:t>с 01 января 2026 г. отменен норматив отчислений в местные бюджеты от платежей за негативное воздействие на окружающую среду</a:t>
            </a:r>
            <a:r>
              <a:rPr lang="ru-RU" sz="1400" dirty="0">
                <a:latin typeface="PermianSansTypeface" pitchFamily="50" charset="0"/>
              </a:rPr>
              <a:t> (в 2025 г. –норматив 60%);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Законом Пермского края о бюджете Пермского края на 2026 год и на плановый период 2027 и 2028 годов (</a:t>
            </a:r>
            <a:r>
              <a:rPr lang="en-US" sz="1400" dirty="0">
                <a:latin typeface="PermianSansTypeface" pitchFamily="50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 чтение</a:t>
            </a:r>
            <a:r>
              <a:rPr lang="ru-RU" sz="1400" i="1" dirty="0">
                <a:latin typeface="PermianSansTypeface" pitchFamily="50" charset="0"/>
                <a:cs typeface="Times New Roman" panose="02020603050405020304" pitchFamily="18" charset="0"/>
              </a:rPr>
              <a:t>)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установлен дифференцированный норматив отчислений в бюджет Пермского муниципального округа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в размере 0,7117 % </a:t>
            </a:r>
            <a:r>
              <a:rPr lang="ru-RU" sz="1400" b="1" dirty="0">
                <a:latin typeface="PermianSansTypeface" pitchFamily="50" charset="0"/>
                <a:cs typeface="Times New Roman" panose="02020603050405020304" pitchFamily="18" charset="0"/>
              </a:rPr>
              <a:t>(2025 г. – 0,6733 %)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Решением Думы Пермского муниципального округа Пермского края  от 08 октября 2025 г. № 440 согласована полная замена дотации на выравнивание бюджетной обеспеченности Пермского муниципального округа дополнительным нормативом отчислений от НДФЛ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на 2026 год в размере 29,2594 %, на 2027 год в размере 23,7539 %, на 2028 год в размере 24,3759 %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Решением Думы Пермского муниципального округа  Пермского края от 23 октября 2025 г. № 448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установлен туристический налог на территории Пермского муниципального округа Пермского края и вводится в действие с 01 января 2026 года;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endParaRPr lang="ru-RU" sz="8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В решение Думы Пермского муниципального округа Пермского края от 27 октября  2022 г. № 22 «Об установлении налога на имущество физических лиц на территории Пермского муниципального округа Пермского края» (в редакции от 21 ноября 2024 г. № 359)  </a:t>
            </a:r>
            <a:r>
              <a:rPr lang="ru-RU" sz="1400" b="1" i="1" dirty="0">
                <a:latin typeface="PermianSansTypeface" pitchFamily="50" charset="0"/>
                <a:cs typeface="Times New Roman" panose="02020603050405020304" pitchFamily="18" charset="0"/>
              </a:rPr>
              <a:t>внесены изменения по увеличению налоговой ставки по налогу на имущество физических лиц в отношении объектов налогообложения, включенных в перечень, определяемый в соответствии с пунктом 7 статьи 378.2 Налогового кодекса Российской Федерации, а также объектов налогообложения, предусмотренных абзацем вторым пункта 10 статьи 378.2 Налогового кодекса Российской Федерации с 1,8 процентов до 2 процентов</a:t>
            </a:r>
            <a:r>
              <a:rPr lang="ru-RU" sz="1400" dirty="0">
                <a:latin typeface="PermianSansTypeface" pitchFamily="50" charset="0"/>
                <a:cs typeface="Times New Roman" panose="02020603050405020304" pitchFamily="18" charset="0"/>
              </a:rPr>
              <a:t>.</a:t>
            </a:r>
          </a:p>
          <a:p>
            <a:pPr indent="541338" algn="just" eaLnBrk="1" hangingPunct="1"/>
            <a:endParaRPr lang="ru-RU" sz="1400" dirty="0">
              <a:latin typeface="PermianSansTypeface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998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и благоустройство Пермского муниципального округа», 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08056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833443"/>
              </p:ext>
            </p:extLst>
          </p:nvPr>
        </p:nvGraphicFramePr>
        <p:xfrm>
          <a:off x="98292" y="764704"/>
          <a:ext cx="9036497" cy="56092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3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Благоустройство, в том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числе: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эвакуация невостребованных умерших (погибших);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благоустройство и уличное освещение, озеленение территорий нас. пунктов;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ликвидация несанкционированных свалок на территории нас. пунктов;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благоустройства парков, скверов и др. объектов озеленения в территориальных управлениях Пермского муниципального округа;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благоустройство парка микрорайона Куликова в п. Сылва;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устройство ТКО д. Малые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Клестята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С.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Хохловка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д. Мишурна, д. Верх-Сыра, д. Ванькино, д.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Баские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д.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Баландино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д.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Грибаново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PermianSansTypeface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PermianSansTypeface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содержание мест захоронения (кладбищ)</a:t>
                      </a: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210,6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301,6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81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-Охрана окружающей среды, в том числе: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слет лидеров экологического движения (конкурсы "Прикоснись к природе сердцем", "Классная клумба", «Новая жизнь старых вещей», «Уютный уголок родного края», акции "Зеленое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Прикамье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субботник «Зеленая весна – 2026»;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подписка экологических изданий для библиотек Пермского округа;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выпуск печатной продукции экологической тематики (календари, подарочные пакеты, дипломы).</a:t>
                      </a:r>
                      <a:endParaRPr lang="ru-RU" sz="1400" b="0" i="1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198500661"/>
                  </a:ext>
                </a:extLst>
              </a:tr>
              <a:tr h="5349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Управления по развитию инфраструктуры администрации Пермского муниципального округа и подведомственных учреждений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121,7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40812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490,4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545,6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809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благоустройства территории Пермского муниципального округа,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15622"/>
              </p:ext>
            </p:extLst>
          </p:nvPr>
        </p:nvGraphicFramePr>
        <p:xfrm>
          <a:off x="179513" y="3212976"/>
          <a:ext cx="8819664" cy="297601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2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Направление расходов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первонач.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уточ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2027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2028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Содержание</a:t>
                      </a:r>
                      <a:r>
                        <a:rPr lang="ru-RU" sz="1300" u="none" strike="noStrike" baseline="0" dirty="0">
                          <a:effectLst/>
                          <a:latin typeface="+mn-lt"/>
                        </a:rPr>
                        <a:t> объектов озеленения общего пользования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27,8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Организация благоустройства на территории ПМО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114,5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120,7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134,5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130,5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130,5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Ремонт, изготовление и установка памятников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мероприятий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предотвращению распространения и уничтожения борщевика Сосновского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мест захоронения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Ликвидация несанкционированных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свалок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141,1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156,8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186,3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174,0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174,0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122041"/>
              </p:ext>
            </p:extLst>
          </p:nvPr>
        </p:nvGraphicFramePr>
        <p:xfrm>
          <a:off x="-26008" y="765175"/>
          <a:ext cx="911416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4945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3775" y="6438293"/>
            <a:ext cx="5584609" cy="4047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658840"/>
              </p:ext>
            </p:extLst>
          </p:nvPr>
        </p:nvGraphicFramePr>
        <p:xfrm>
          <a:off x="134957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9455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«Экономическое развитие Пермского муниципального округа»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86454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59877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+mj-lt"/>
              </a:rPr>
              <a:t>Рост численности занятых в экономике округа к уровню 2024 г. на 10 %. </a:t>
            </a:r>
          </a:p>
        </p:txBody>
      </p:sp>
      <p:graphicFrame>
        <p:nvGraphicFramePr>
          <p:cNvPr id="8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70391"/>
              </p:ext>
            </p:extLst>
          </p:nvPr>
        </p:nvGraphicFramePr>
        <p:xfrm>
          <a:off x="0" y="2636912"/>
          <a:ext cx="86409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806766"/>
              </p:ext>
            </p:extLst>
          </p:nvPr>
        </p:nvGraphicFramePr>
        <p:xfrm>
          <a:off x="482041" y="2060848"/>
          <a:ext cx="7922511" cy="865837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06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Численность занятых в экономике округа, 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41685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925132" y="3717032"/>
            <a:ext cx="1784008" cy="43204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20794465">
            <a:off x="4019391" y="3446673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+ 16,0%</a:t>
            </a:r>
          </a:p>
        </p:txBody>
      </p:sp>
    </p:spTree>
    <p:extLst>
      <p:ext uri="{BB962C8B-B14F-4D97-AF65-F5344CB8AC3E}">
        <p14:creationId xmlns:p14="http://schemas.microsoft.com/office/powerpoint/2010/main" val="19188060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«Экономическое развитие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479253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15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04465"/>
              </p:ext>
            </p:extLst>
          </p:nvPr>
        </p:nvGraphicFramePr>
        <p:xfrm>
          <a:off x="21456" y="787844"/>
          <a:ext cx="9036497" cy="557305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-Поддержка малого и среднего предпринимательства: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участие в форумах, выставках, ярмарках;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предоставление субсидии Пермскому муниципальному фонду поддержки малого предпринимательства: на организацию и проведение конкурсов, на консультационную поддержку, на проведение 2 рекламных тура по туристическим объектам округа;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предоставление субсидий субъектам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МСП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возмещение затрат на проведение сертификации продукции, товаров (работ, услуг) и(или) классификации гостиниц;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геодезических работ в отношении 11 новых объектов;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работы по включению в схему размещения рекламных конструкций 10 новых мест;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издание 500 экземпляров буклетов «Туристические ресурсы Пермского муниципального округа;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Развитие сельскохозяйственного производства, расширения рынка сельскохозяйственной продукции: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проведение сельскохозяйственных ярмарок (10 мероприятий);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проведение конкурсов профессионального мастерства;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и проведение совещаний, семинаров, «круглых столов», конференций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198500661"/>
                  </a:ext>
                </a:extLst>
              </a:tr>
              <a:tr h="630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Управления по развитию агропромышленного комплекса и предпринимательства администрации Пермского муниципального округа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408128933"/>
                  </a:ext>
                </a:extLst>
              </a:tr>
              <a:tr h="294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941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«Градостроительная политика Пермского муниципального округа», млн рублей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инвестиционной привлекательности Пермского муниципального округа и обеспечение эффективного управления территорией посредством стратегического планирования и градостроительной деятельности</a:t>
            </a:r>
            <a:r>
              <a:rPr lang="ru-RU" sz="1600" kern="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31396"/>
              </p:ext>
            </p:extLst>
          </p:nvPr>
        </p:nvGraphicFramePr>
        <p:xfrm>
          <a:off x="320215" y="1713379"/>
          <a:ext cx="8572265" cy="21193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45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Обеспеченность территории Пермского муниципального округа документами стратегического планирования, документацией по планировке территории, проектной документацией  по изменению границ</a:t>
                      </a:r>
                      <a:r>
                        <a:rPr kumimoji="0" lang="ru-RU" sz="14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лесов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Доступность и актуальность сведений государственной информационной системы обеспечения градостроительной деятельности всем субъектам строительной и градостроительной деятельности,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848748"/>
              </p:ext>
            </p:extLst>
          </p:nvPr>
        </p:nvGraphicFramePr>
        <p:xfrm>
          <a:off x="251520" y="3933056"/>
          <a:ext cx="8640960" cy="239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 flipV="1">
            <a:off x="3970029" y="4311478"/>
            <a:ext cx="987406" cy="18231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 rot="21071256">
            <a:off x="3818844" y="391337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+ 5,1%</a:t>
            </a:r>
          </a:p>
        </p:txBody>
      </p:sp>
    </p:spTree>
    <p:extLst>
      <p:ext uri="{BB962C8B-B14F-4D97-AF65-F5344CB8AC3E}">
        <p14:creationId xmlns:p14="http://schemas.microsoft.com/office/powerpoint/2010/main" val="7920007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«Градостроительная политика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152573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15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92267"/>
              </p:ext>
            </p:extLst>
          </p:nvPr>
        </p:nvGraphicFramePr>
        <p:xfrm>
          <a:off x="88835" y="908720"/>
          <a:ext cx="9036497" cy="54726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 Разработка документов стратегического планирования, документации по планировке территории: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разработка проектов планировки территории, проектов межевания территории для линейных объектов площадью – 306,21 га;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инженерных изысканий, необходимых для подготовки проектов планировки территории: для линейных объектов площадью 207,72 га;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разработка проектной документации на изменение границ лесов зеленой зоны</a:t>
                      </a:r>
                      <a:r>
                        <a:rPr lang="ru-RU" sz="1400" b="0" i="1" u="none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устройства дополнительной скважины для водозабора с целью обеспечения водоснабжением потребителей с. Култаево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-Ведение государственной информационной системы обеспечения градостроительной деятельности: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подготовка топографической съемки 500 земельных участков, находящихся в плотной жилой застройке;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подготовка чертежей проектов ГПЗУ 400 участков;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выдача сведений государственной информационной системы обеспечения градостроительной деятельности (ГИСОГД техническое сопровождение программы по ведению дежурного плана в электронном виде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5028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муниципального казенного учреждения «Управление стратегического развития Пермского муниципального округа</a:t>
                      </a:r>
                      <a:endParaRPr lang="ru-RU" sz="1400" b="0" i="1" u="none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39,5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550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24581" cy="404788"/>
          </a:xfrm>
        </p:spPr>
        <p:txBody>
          <a:bodyPr/>
          <a:lstStyle/>
          <a:p>
            <a:r>
              <a:rPr lang="ru-RU" dirty="0"/>
              <a:t>О проекте бюджета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PermianSansTypeface" pitchFamily="50" charset="0"/>
              </a:rPr>
              <a:t>Цели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Повышение эффективности управления и распоряжения муниципальным имуществом и земельными ресурсами Пермского муниципального округа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49336"/>
              </p:ext>
            </p:extLst>
          </p:nvPr>
        </p:nvGraphicFramePr>
        <p:xfrm>
          <a:off x="162807" y="1772816"/>
          <a:ext cx="8801681" cy="184673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804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обеспечения земельными участками отдельных категорий граждан,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Вовлечение в оборот земельных участков для бизнеса, га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поставленных на государственный кадастровый учет объектов недвижимости и зарегистрированных прав на объекты недвижимого имущества от включенных в реестр муниципального имущества Пермского муниципального округа,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559991"/>
              </p:ext>
            </p:extLst>
          </p:nvPr>
        </p:nvGraphicFramePr>
        <p:xfrm>
          <a:off x="179512" y="407707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99F0AD6-EC83-0C8E-3B7E-B3BE120F4CA5}"/>
              </a:ext>
            </a:extLst>
          </p:cNvPr>
          <p:cNvCxnSpPr/>
          <p:nvPr/>
        </p:nvCxnSpPr>
        <p:spPr>
          <a:xfrm>
            <a:off x="4211960" y="4367331"/>
            <a:ext cx="1512168" cy="4298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 rot="1072245">
            <a:off x="4310971" y="418790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-7,7%</a:t>
            </a:r>
          </a:p>
        </p:txBody>
      </p:sp>
    </p:spTree>
    <p:extLst>
      <p:ext uri="{BB962C8B-B14F-4D97-AF65-F5344CB8AC3E}">
        <p14:creationId xmlns:p14="http://schemas.microsoft.com/office/powerpoint/2010/main" val="11259991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«Управление земельными ресурсами и имуществом Пермского муниципального округа»,</a:t>
            </a:r>
            <a:r>
              <a:rPr lang="ru-RU" altLang="ru-RU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млн рублей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296589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 2026 год и на плановый период  2027-2028 годов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799808"/>
              </p:ext>
            </p:extLst>
          </p:nvPr>
        </p:nvGraphicFramePr>
        <p:xfrm>
          <a:off x="107503" y="764704"/>
          <a:ext cx="9036497" cy="54945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3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Структурные элементы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г.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Комплексы процессных мероприятий, в том числе:</a:t>
                      </a: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-Управление земельными ресурсами Пермского муниципального округа: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Подготовка 210 земельных участков для предоставления отдельным категориям граждан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комплексные кадастровые работы в одном кадастровом квартале площадью 272,58 га, количество объектов недвижимости – 520 единицы, расположенных в </a:t>
                      </a:r>
                      <a:r>
                        <a:rPr lang="ru-RU" sz="1400" b="0" i="1" u="none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п.Красный</a:t>
                      </a: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Восход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Выкуп земельных участков для размещения линейных объектов – автодорог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-Управление муниципальным имуществом Пермского муниципального округа: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Оценка рыночной стоимости муниципального имущества;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Тех. паспортизация объектов недвижимого имущества;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Обязательно страхование гражданской ответственности за причинение вреда в результате аварии на опасном объекте: «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Берегоукрепление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Воткинского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водохранилища в районе п. Усть-Качка Пермского района Пермской области, II очередь»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Снос нежилого здания п. Ферма,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ул.Строителей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д. 2а;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объектов имущества казны Пермского муниципального округа;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Демонтаж самовольно установленных рекламных конструкций и объектов движимого имущества</a:t>
                      </a: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39,8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068">
                <a:tc>
                  <a:txBody>
                    <a:bodyPr/>
                    <a:lstStyle/>
                    <a:p>
                      <a:r>
                        <a:rPr lang="ru-RU" sz="1400" b="0" i="1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-Обеспечение деятельности Комитета имущественных отношений администрации Пермского муниципального округа и подведомственных учреждений</a:t>
                      </a:r>
                      <a:endParaRPr lang="ru-RU" sz="1400" b="0" i="1" u="none" dirty="0">
                        <a:solidFill>
                          <a:srgbClr val="C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67,3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Всего расходов по программе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155,4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143,4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4293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3763" y="6438293"/>
            <a:ext cx="5318745" cy="4047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475656" y="1197223"/>
            <a:ext cx="66381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sz="2800" b="1" dirty="0">
                <a:cs typeface="Times New Roman" pitchFamily="18" charset="0"/>
              </a:rPr>
              <a:t>Резервный фонд администрации</a:t>
            </a:r>
            <a:br>
              <a:rPr lang="ru-RU" altLang="ru-RU" sz="2800" b="1" dirty="0">
                <a:cs typeface="Times New Roman" pitchFamily="18" charset="0"/>
              </a:rPr>
            </a:b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2026 год – 89,1 млн рублей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2027 год – 90,0 млн рублей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2028 год – 90,0 млн рублей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899597" y="3297530"/>
            <a:ext cx="709784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endParaRPr lang="ru-RU" altLang="ru-RU" sz="24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92459" y="3789040"/>
            <a:ext cx="8528014" cy="17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black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верхний предел муниципального внутреннего долга 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на 2026 -2028 годы – 0,0 млн рублей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231706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Схема межбюджетного регулирования бюджета Пермского муниципального округа 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75" y="6438293"/>
            <a:ext cx="5944649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Group 43">
            <a:extLst>
              <a:ext uri="{FF2B5EF4-FFF2-40B4-BE49-F238E27FC236}">
                <a16:creationId xmlns:a16="http://schemas.microsoft.com/office/drawing/2014/main" id="{DAEB10EA-1912-4849-9FE7-60BC8693C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246016"/>
              </p:ext>
            </p:extLst>
          </p:nvPr>
        </p:nvGraphicFramePr>
        <p:xfrm>
          <a:off x="0" y="822559"/>
          <a:ext cx="9144001" cy="558253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2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Параметры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2025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2026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НДФЛ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57,2353 %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30 % +27,2353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59,2594 %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30 % +29,2594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Акцизы (дифференцированный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6733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7117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Туристический налог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</a:rPr>
                        <a:t>Упрощенная система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600" dirty="0">
                          <a:effectLst/>
                        </a:rPr>
                        <a:t>Единый сельскохозяйственный налог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2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Земельный налог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Платежи при пользовании природными ресурсами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881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3775" y="6438293"/>
            <a:ext cx="5224569" cy="4047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115616" y="1484784"/>
            <a:ext cx="72452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algn="ctr"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Контактная информация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Пермского муниципального округа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ул. Верхне-Муллинская, 71,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телефон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294 67 90,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296 26 51,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адрес электронной почты: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feu@permsky.permkrai.ru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официальный сайт http://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cs typeface="Times New Roman" pitchFamily="18" charset="0"/>
              </a:rPr>
              <a:t>https://feu.permokrug.ru/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0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3775" y="6438293"/>
            <a:ext cx="5296577" cy="4047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 бюджете Пермского муниципального округа Пермского края</a:t>
            </a:r>
            <a:br>
              <a:rPr lang="ru-RU" dirty="0"/>
            </a:br>
            <a:r>
              <a:rPr lang="ru-RU" dirty="0"/>
              <a:t>на 2026 год и на плановый период 2027-2028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DCACEEC-AFD4-4CDA-BA22-AB8645CC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565400"/>
            <a:ext cx="7581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080291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theme1.xml><?xml version="1.0" encoding="utf-8"?>
<a:theme xmlns:a="http://schemas.openxmlformats.org/drawingml/2006/main" name="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3CDED48-7DB2-4702-9FA5-9099D4A796CC}" vid="{F79A91E8-31BE-40C7-AF58-03015B263842}"/>
    </a:ext>
  </a:extLst>
</a:theme>
</file>

<file path=ppt/theme/theme2.xml><?xml version="1.0" encoding="utf-8"?>
<a:theme xmlns:a="http://schemas.openxmlformats.org/drawingml/2006/main" name="10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3CDED48-7DB2-4702-9FA5-9099D4A796CC}" vid="{F79A91E8-31BE-40C7-AF58-03015B263842}"/>
    </a:ext>
  </a:extLst>
</a:theme>
</file>

<file path=ppt/theme/theme3.xml><?xml version="1.0" encoding="utf-8"?>
<a:theme xmlns:a="http://schemas.openxmlformats.org/drawingml/2006/main" name="1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3CDED48-7DB2-4702-9FA5-9099D4A796CC}" vid="{F79A91E8-31BE-40C7-AF58-03015B263842}"/>
    </a:ext>
  </a:extLst>
</a:theme>
</file>

<file path=ppt/theme/theme4.xml><?xml version="1.0" encoding="utf-8"?>
<a:theme xmlns:a="http://schemas.openxmlformats.org/drawingml/2006/main" name="1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3CDED48-7DB2-4702-9FA5-9099D4A796CC}" vid="{F79A91E8-31BE-40C7-AF58-03015B263842}"/>
    </a:ext>
  </a:extLst>
</a:theme>
</file>

<file path=ppt/theme/theme5.xml><?xml version="1.0" encoding="utf-8"?>
<a:theme xmlns:a="http://schemas.openxmlformats.org/drawingml/2006/main" name="1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3CDED48-7DB2-4702-9FA5-9099D4A796CC}" vid="{F79A91E8-31BE-40C7-AF58-03015B263842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76511</TotalTime>
  <Words>11459</Words>
  <Application>Microsoft Office PowerPoint</Application>
  <PresentationFormat>Экран (4:3)</PresentationFormat>
  <Paragraphs>2074</Paragraphs>
  <Slides>91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91</vt:i4>
      </vt:variant>
    </vt:vector>
  </HeadingPairs>
  <TitlesOfParts>
    <vt:vector size="104" baseType="lpstr">
      <vt:lpstr>Arial</vt:lpstr>
      <vt:lpstr>Calibri</vt:lpstr>
      <vt:lpstr>Georgia</vt:lpstr>
      <vt:lpstr>PermianSansTypeface</vt:lpstr>
      <vt:lpstr>PermianSerifTypeface</vt:lpstr>
      <vt:lpstr>PermianSlabSerifTypeface</vt:lpstr>
      <vt:lpstr>Times New Roman</vt:lpstr>
      <vt:lpstr>Wingdings</vt:lpstr>
      <vt:lpstr>8_Слайд презентации</vt:lpstr>
      <vt:lpstr>10_Слайд презентации</vt:lpstr>
      <vt:lpstr>12_Слайд презентации</vt:lpstr>
      <vt:lpstr>18_Слайд презентации</vt:lpstr>
      <vt:lpstr>13_Слайд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feu17-02</cp:lastModifiedBy>
  <cp:revision>3322</cp:revision>
  <cp:lastPrinted>2026-01-12T11:37:40Z</cp:lastPrinted>
  <dcterms:created xsi:type="dcterms:W3CDTF">2008-02-28T03:10:36Z</dcterms:created>
  <dcterms:modified xsi:type="dcterms:W3CDTF">2026-01-15T04:22:41Z</dcterms:modified>
</cp:coreProperties>
</file>